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85" r:id="rId3"/>
    <p:sldId id="288" r:id="rId4"/>
    <p:sldId id="286" r:id="rId5"/>
    <p:sldId id="289" r:id="rId6"/>
    <p:sldId id="278" r:id="rId7"/>
    <p:sldId id="262" r:id="rId8"/>
    <p:sldId id="256" r:id="rId9"/>
    <p:sldId id="291" r:id="rId10"/>
    <p:sldId id="271" r:id="rId11"/>
    <p:sldId id="274" r:id="rId12"/>
    <p:sldId id="261" r:id="rId13"/>
    <p:sldId id="273" r:id="rId14"/>
    <p:sldId id="272" r:id="rId15"/>
    <p:sldId id="267" r:id="rId16"/>
    <p:sldId id="270" r:id="rId17"/>
    <p:sldId id="266" r:id="rId18"/>
    <p:sldId id="280" r:id="rId19"/>
    <p:sldId id="281" r:id="rId20"/>
    <p:sldId id="283" r:id="rId21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252"/>
      </p:cViewPr>
      <p:guideLst>
        <p:guide orient="horz" pos="2160"/>
        <p:guide pos="34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7046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7046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r">
              <a:defRPr sz="1300"/>
            </a:lvl1pPr>
          </a:lstStyle>
          <a:p>
            <a:fld id="{8C7EACBB-0BA5-4391-A563-99A3A84964BC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9" tIns="47854" rIns="95709" bIns="478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5709" tIns="47854" rIns="95709" bIns="478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3"/>
            <a:ext cx="2950474" cy="497046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4" cy="497046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06A34F48-E8A4-451C-92CB-A60878A5E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448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4F48-E8A4-451C-92CB-A60878A5EC8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81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4F48-E8A4-451C-92CB-A60878A5EC8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816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4F48-E8A4-451C-92CB-A60878A5EC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4F48-E8A4-451C-92CB-A60878A5EC8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81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4F48-E8A4-451C-92CB-A60878A5EC8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81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4F48-E8A4-451C-92CB-A60878A5EC8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816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4F48-E8A4-451C-92CB-A60878A5EC8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81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4F48-E8A4-451C-92CB-A60878A5EC8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81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560C-1ECB-40B5-BCB1-AC9E0374684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0B3C-5D67-4FFD-8820-CD9BA141A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76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560C-1ECB-40B5-BCB1-AC9E0374684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0B3C-5D67-4FFD-8820-CD9BA141A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5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560C-1ECB-40B5-BCB1-AC9E0374684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0B3C-5D67-4FFD-8820-CD9BA141A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123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560C-1ECB-40B5-BCB1-AC9E0374684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0B3C-5D67-4FFD-8820-CD9BA141A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08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560C-1ECB-40B5-BCB1-AC9E0374684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0B3C-5D67-4FFD-8820-CD9BA141A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69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560C-1ECB-40B5-BCB1-AC9E0374684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0B3C-5D67-4FFD-8820-CD9BA141A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918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560C-1ECB-40B5-BCB1-AC9E0374684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0B3C-5D67-4FFD-8820-CD9BA141A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152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560C-1ECB-40B5-BCB1-AC9E0374684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0B3C-5D67-4FFD-8820-CD9BA141A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911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560C-1ECB-40B5-BCB1-AC9E0374684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0B3C-5D67-4FFD-8820-CD9BA141A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833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560C-1ECB-40B5-BCB1-AC9E0374684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0B3C-5D67-4FFD-8820-CD9BA141A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98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560C-1ECB-40B5-BCB1-AC9E0374684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0B3C-5D67-4FFD-8820-CD9BA141A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4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560C-1ECB-40B5-BCB1-AC9E0374684E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00B3C-5D67-4FFD-8820-CD9BA141A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824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eu.kz/ru/studentu/akademicheskij-kalendar-keuk.html" TargetMode="External"/><Relationship Id="rId13" Type="http://schemas.openxmlformats.org/officeDocument/2006/relationships/hyperlink" Target="https://www.keu.kz/ru/studentu/letnyaya-shkola.html" TargetMode="External"/><Relationship Id="rId18" Type="http://schemas.openxmlformats.org/officeDocument/2006/relationships/hyperlink" Target="https://www.keu.kz/ru/edu/pv.html" TargetMode="External"/><Relationship Id="rId3" Type="http://schemas.openxmlformats.org/officeDocument/2006/relationships/hyperlink" Target="https://www.keu.kz/ru/abiturient.html" TargetMode="External"/><Relationship Id="rId7" Type="http://schemas.openxmlformats.org/officeDocument/2006/relationships/hyperlink" Target="https://www.keu.kz/ru/studentu/akademicheskaya-politika.html" TargetMode="External"/><Relationship Id="rId12" Type="http://schemas.openxmlformats.org/officeDocument/2006/relationships/hyperlink" Target="https://www.keu.kz/images/stories/ENT/" TargetMode="External"/><Relationship Id="rId17" Type="http://schemas.openxmlformats.org/officeDocument/2006/relationships/hyperlink" Target="https://www.keu.kz/ru/trudoustrojstvo.html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keu.kz/ru/studentu/mnu-services-r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eu.kz/ru/studentu/spravochnik-putevoditel-studenta.html" TargetMode="External"/><Relationship Id="rId11" Type="http://schemas.openxmlformats.org/officeDocument/2006/relationships/hyperlink" Target="https://www.keu.kz/ru/studentu/itogi-ranzhirovaniya.html" TargetMode="External"/><Relationship Id="rId5" Type="http://schemas.openxmlformats.org/officeDocument/2006/relationships/hyperlink" Target="https://www.keu.kz/ru/edu/ep-ru.html" TargetMode="External"/><Relationship Id="rId15" Type="http://schemas.openxmlformats.org/officeDocument/2006/relationships/hyperlink" Target="https://www.keu.kz/ru/studentu/mnu-ru-student-standart-gos.html" TargetMode="External"/><Relationship Id="rId10" Type="http://schemas.openxmlformats.org/officeDocument/2006/relationships/hyperlink" Target="https://www.keu.kz/ru/studentu/katalogi-elektivnykh-distsiplin.html" TargetMode="External"/><Relationship Id="rId4" Type="http://schemas.openxmlformats.org/officeDocument/2006/relationships/hyperlink" Target="https://www.keu.kz/ru/edu/litsenzii-i-akkreditatsii.html" TargetMode="External"/><Relationship Id="rId9" Type="http://schemas.openxmlformats.org/officeDocument/2006/relationships/hyperlink" Target="https://www.keu.kz/ru/keuk-o-nas/smk.html" TargetMode="External"/><Relationship Id="rId14" Type="http://schemas.openxmlformats.org/officeDocument/2006/relationships/hyperlink" Target="https://www.keu.kz/ru/intrel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u.kz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____Microsoft_Office_Word2.docx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6796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040" y="1844825"/>
            <a:ext cx="8640960" cy="180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Тема: «Система внутреннего обеспечения качества КЭУК»</a:t>
            </a:r>
            <a:endParaRPr lang="ru-RU" sz="5000" b="1" dirty="0">
              <a:solidFill>
                <a:srgbClr val="C00000"/>
              </a:solidFill>
              <a:latin typeface="Arial KZ" pitchFamily="34" charset="0"/>
              <a:ea typeface="Arial KZ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463098"/>
            <a:ext cx="1181553" cy="118155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411760" y="5157192"/>
            <a:ext cx="453650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39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6796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1663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Стандарт </a:t>
            </a:r>
            <a:r>
              <a:rPr lang="ru-RU" sz="2000" b="1" dirty="0" smtClean="0">
                <a:solidFill>
                  <a:srgbClr val="C00000"/>
                </a:solidFill>
              </a:rPr>
              <a:t>6. Профессорско-преподавательский состав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2147472"/>
            <a:ext cx="2880320" cy="34691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набор, отбор персонала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увольнение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повышение квалификации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учет военнообязанных работников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мотивация персонала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набор и отбор ППС и научных  работников  на вакансии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аттестация персонала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анализ </a:t>
            </a:r>
            <a:r>
              <a:rPr lang="ru-RU" sz="1300" dirty="0" smtClean="0">
                <a:solidFill>
                  <a:schemeClr val="tx1"/>
                </a:solidFill>
              </a:rPr>
              <a:t>индивидуальных </a:t>
            </a:r>
            <a:r>
              <a:rPr lang="ru-RU" sz="1300" dirty="0">
                <a:solidFill>
                  <a:schemeClr val="tx1"/>
                </a:solidFill>
              </a:rPr>
              <a:t>планов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контроль качества проведения занятий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6265" y="476672"/>
            <a:ext cx="790432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Университет создает благоприятные условия для эффективной деятельности сотрудников и несет ответственность за качество профессорско-преподавательского состава, реализующего образовательные программы.</a:t>
            </a:r>
          </a:p>
        </p:txBody>
      </p:sp>
      <p:sp>
        <p:nvSpPr>
          <p:cNvPr id="16" name="Shape 15"/>
          <p:cNvSpPr/>
          <p:nvPr/>
        </p:nvSpPr>
        <p:spPr>
          <a:xfrm rot="20926936">
            <a:off x="1746575" y="3782389"/>
            <a:ext cx="2386928" cy="2386928"/>
          </a:xfrm>
          <a:prstGeom prst="leftCircularArrow">
            <a:avLst>
              <a:gd name="adj1" fmla="val 2570"/>
              <a:gd name="adj2" fmla="val 311996"/>
              <a:gd name="adj3" fmla="val 2087507"/>
              <a:gd name="adj4" fmla="val 9024489"/>
              <a:gd name="adj5" fmla="val 2999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6372200" y="1628800"/>
            <a:ext cx="2674411" cy="42484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36296" y="5517232"/>
            <a:ext cx="2016224" cy="64807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/>
              <a:t>Мотивация и стимулирование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53565" y="1845305"/>
            <a:ext cx="25109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ru-RU" sz="1300" dirty="0" smtClean="0"/>
              <a:t>рейтинговая система оценки качественных показателей ППС - КИСУКВО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300" dirty="0" smtClean="0"/>
              <a:t>ежегодное </a:t>
            </a:r>
            <a:r>
              <a:rPr lang="ru-RU" sz="1300" dirty="0"/>
              <a:t>проведение конкурсов по номинациям: «Человек года», «Передовая кафедра», </a:t>
            </a:r>
            <a:r>
              <a:rPr lang="ru-RU" sz="1300" dirty="0" smtClean="0"/>
              <a:t>«Передовой </a:t>
            </a:r>
            <a:r>
              <a:rPr lang="ru-RU" sz="1300" dirty="0"/>
              <a:t>факультет», «Лучший куратор»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300" dirty="0"/>
              <a:t>ежегодные презентации достижений кафедр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300" dirty="0" smtClean="0"/>
              <a:t>анкетирования: </a:t>
            </a:r>
            <a:r>
              <a:rPr lang="ru-RU" sz="1300" dirty="0"/>
              <a:t>«Преподаватель глазами студентов», «Удовлетворенность ППС и сотрудников вузом</a:t>
            </a:r>
            <a:r>
              <a:rPr lang="ru-RU" sz="1300" dirty="0" smtClean="0"/>
              <a:t>» и др.</a:t>
            </a:r>
            <a:endParaRPr lang="ru-RU" sz="1300" dirty="0"/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300" dirty="0"/>
              <a:t>академическое и финансовое поощрения</a:t>
            </a:r>
          </a:p>
        </p:txBody>
      </p:sp>
      <p:sp>
        <p:nvSpPr>
          <p:cNvPr id="21" name="Круговая стрелка 20"/>
          <p:cNvSpPr/>
          <p:nvPr/>
        </p:nvSpPr>
        <p:spPr>
          <a:xfrm>
            <a:off x="5508104" y="1268760"/>
            <a:ext cx="2952328" cy="2679760"/>
          </a:xfrm>
          <a:prstGeom prst="circularArrow">
            <a:avLst>
              <a:gd name="adj1" fmla="val 2289"/>
              <a:gd name="adj2" fmla="val 276102"/>
              <a:gd name="adj3" fmla="val 19548387"/>
              <a:gd name="adj4" fmla="val 12575511"/>
              <a:gd name="adj5" fmla="val 2671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3837846" y="1629034"/>
            <a:ext cx="2016224" cy="64807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Процедуры управления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19572" y="6093296"/>
            <a:ext cx="788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Процедуры управления персоналом документированы, </a:t>
            </a:r>
          </a:p>
          <a:p>
            <a:pPr algn="ctr"/>
            <a:r>
              <a:rPr lang="ru-RU" b="1" dirty="0" smtClean="0"/>
              <a:t>постоянно актуализируются и публичны</a:t>
            </a:r>
            <a:endParaRPr lang="ru-RU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5535" y="1484784"/>
            <a:ext cx="2592289" cy="38920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4047" y="1556792"/>
            <a:ext cx="262779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300" dirty="0" smtClean="0"/>
              <a:t>сформирована </a:t>
            </a:r>
            <a:r>
              <a:rPr lang="ru-RU" sz="1300" dirty="0"/>
              <a:t>корпоративная культура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300" dirty="0"/>
              <a:t>следование принципам Болонской декларации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300" dirty="0" smtClean="0"/>
              <a:t>современная  </a:t>
            </a:r>
            <a:r>
              <a:rPr lang="ru-RU" sz="1300" dirty="0"/>
              <a:t>материально-техническая база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300" dirty="0"/>
              <a:t>академическая и социальная поддержка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300" dirty="0"/>
              <a:t>свободный доступ к информационным и библиотечным ресурсам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300" dirty="0"/>
              <a:t>содействие повышению квалификации и создание условий для карьерного роста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300" dirty="0"/>
              <a:t>внедрение инновационных методов преподавания и использование современных педагогических технологий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32620" y="5245927"/>
            <a:ext cx="2016224" cy="64807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/>
              <a:t>Профессиональная среда</a:t>
            </a:r>
          </a:p>
        </p:txBody>
      </p:sp>
    </p:spTree>
    <p:extLst>
      <p:ext uri="{BB962C8B-B14F-4D97-AF65-F5344CB8AC3E}">
        <p14:creationId xmlns="" xmlns:p14="http://schemas.microsoft.com/office/powerpoint/2010/main" val="177549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1653"/>
            <a:ext cx="9567963" cy="685800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83754" y="4938800"/>
            <a:ext cx="1651942" cy="15833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60132" y="2924944"/>
            <a:ext cx="3419872" cy="15833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24128" y="764704"/>
            <a:ext cx="3419872" cy="1815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95736" y="833150"/>
            <a:ext cx="2052228" cy="15833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608" y="118754"/>
            <a:ext cx="866387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Стандарт </a:t>
            </a:r>
            <a:r>
              <a:rPr lang="ru-RU" sz="25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8. Ресурсы и службы поддержки студентов</a:t>
            </a:r>
            <a:endParaRPr lang="ru-RU" sz="2500" b="1" dirty="0">
              <a:solidFill>
                <a:srgbClr val="C00000"/>
              </a:solidFill>
              <a:latin typeface="Arial KZ" pitchFamily="34" charset="0"/>
              <a:ea typeface="Arial KZ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284984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академическую и социальную поддержку  и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сопровождение студентов</a:t>
            </a:r>
          </a:p>
          <a:p>
            <a:pPr lvl="0"/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37842" y="764704"/>
            <a:ext cx="32061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-8572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создание информационно-образовательной среды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р</a:t>
            </a:r>
            <a:r>
              <a:rPr lang="ru-RU" sz="1400" b="1" dirty="0" smtClean="0">
                <a:solidFill>
                  <a:schemeClr val="bg1"/>
                </a:solidFill>
              </a:rPr>
              <a:t>азвитие материально-технической базы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поддержание благоприятных условий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повышение эффективности деятельности вуза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1097449"/>
            <a:ext cx="1879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Материальные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Финансовые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Информационные 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Человеческие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5370140"/>
            <a:ext cx="1732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/>
              <a:t>Студенческое самоуправление</a:t>
            </a:r>
          </a:p>
          <a:p>
            <a:pPr lvl="0"/>
            <a:endParaRPr lang="ru-RU" sz="1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3754" y="833150"/>
            <a:ext cx="1651942" cy="15833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440" y="1332453"/>
            <a:ext cx="1489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/>
              <a:t>Менеджмент </a:t>
            </a:r>
          </a:p>
          <a:p>
            <a:pPr lvl="0" algn="ctr"/>
            <a:r>
              <a:rPr lang="ru-RU" sz="1600" b="1" dirty="0" smtClean="0"/>
              <a:t>ресурсов</a:t>
            </a:r>
            <a:endParaRPr lang="ru-RU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2883713"/>
            <a:ext cx="2052228" cy="15833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3754" y="2800960"/>
            <a:ext cx="1651942" cy="1780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0608" y="2800960"/>
            <a:ext cx="14630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 smtClean="0"/>
              <a:t>Служба поддержки студентов</a:t>
            </a:r>
          </a:p>
          <a:p>
            <a:pPr lvl="0"/>
            <a:endParaRPr lang="ru-RU" sz="1500" b="1" dirty="0" smtClean="0"/>
          </a:p>
          <a:p>
            <a:pPr lvl="0"/>
            <a:r>
              <a:rPr lang="ru-RU" sz="1500" b="1" dirty="0" smtClean="0"/>
              <a:t>Социальная </a:t>
            </a:r>
          </a:p>
          <a:p>
            <a:pPr lvl="0"/>
            <a:r>
              <a:rPr lang="ru-RU" sz="1500" b="1" dirty="0" smtClean="0"/>
              <a:t>поддержка </a:t>
            </a:r>
          </a:p>
          <a:p>
            <a:pPr lvl="0"/>
            <a:r>
              <a:rPr lang="ru-RU" sz="1500" b="1" dirty="0" smtClean="0"/>
              <a:t>студентов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975936"/>
            <a:ext cx="19082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</a:rPr>
              <a:t>ДАР, ДПДО, ЦМПП и АМ, ЦМИ, медпункт, ЦОС, ЦПО, ЦДО, ЦУТ, менеджер по трудоустройству, общежития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31740" y="4938800"/>
            <a:ext cx="2052228" cy="15833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4941168"/>
            <a:ext cx="20476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-85725"/>
            <a:r>
              <a:rPr lang="ru-RU" sz="1300" b="1" dirty="0" err="1" smtClean="0">
                <a:solidFill>
                  <a:schemeClr val="bg1"/>
                </a:solidFill>
              </a:rPr>
              <a:t>Студсоветы</a:t>
            </a:r>
            <a:r>
              <a:rPr lang="ru-RU" sz="1300" b="1" dirty="0" smtClean="0">
                <a:solidFill>
                  <a:schemeClr val="bg1"/>
                </a:solidFill>
              </a:rPr>
              <a:t>, студенческий совет общежития, ССО, студенческие клубы по интересам, студенческие деканаты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3809" y="4938800"/>
            <a:ext cx="3419872" cy="15833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56312" y="5283745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реализации студентоцентрированного обучения</a:t>
            </a:r>
          </a:p>
          <a:p>
            <a:pPr lvl="0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460195" y="1332453"/>
            <a:ext cx="1555362" cy="68988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460195" y="3429000"/>
            <a:ext cx="1453455" cy="68988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532203" y="5403413"/>
            <a:ext cx="1357833" cy="68988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460195" y="1484784"/>
            <a:ext cx="155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направлен на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388187" y="3573016"/>
            <a:ext cx="1606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осуществляют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460195" y="5547429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способствует</a:t>
            </a:r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1840160" y="1484784"/>
            <a:ext cx="499592" cy="3693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1776325" y="3569082"/>
            <a:ext cx="499592" cy="3693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1789831" y="5600972"/>
            <a:ext cx="499592" cy="3693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4144416" y="1471716"/>
            <a:ext cx="387787" cy="3693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4080581" y="3556014"/>
            <a:ext cx="379614" cy="3693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4094087" y="5587904"/>
            <a:ext cx="477913" cy="3693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" y="0"/>
            <a:ext cx="9567963" cy="6858000"/>
          </a:xfrm>
        </p:spPr>
      </p:pic>
      <p:grpSp>
        <p:nvGrpSpPr>
          <p:cNvPr id="53" name="Группа 52"/>
          <p:cNvGrpSpPr/>
          <p:nvPr/>
        </p:nvGrpSpPr>
        <p:grpSpPr>
          <a:xfrm>
            <a:off x="633818" y="693095"/>
            <a:ext cx="3106128" cy="2139520"/>
            <a:chOff x="633818" y="693095"/>
            <a:chExt cx="3106128" cy="21395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33818" y="693095"/>
              <a:ext cx="3106128" cy="213952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оугольник 36"/>
            <p:cNvSpPr/>
            <p:nvPr/>
          </p:nvSpPr>
          <p:spPr>
            <a:xfrm>
              <a:off x="727010" y="1121651"/>
              <a:ext cx="2793360" cy="101566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Ученый совет</a:t>
              </a:r>
            </a:p>
            <a:p>
              <a:endParaRPr lang="ru-RU" sz="2000" b="1" dirty="0" smtClean="0"/>
            </a:p>
            <a:p>
              <a:r>
                <a:rPr lang="ru-RU" sz="2000" b="1" dirty="0" smtClean="0"/>
                <a:t>Ректорат</a:t>
              </a:r>
              <a:endParaRPr lang="ru-RU" sz="2000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11560" y="3789040"/>
            <a:ext cx="3106128" cy="2664296"/>
            <a:chOff x="611560" y="3789040"/>
            <a:chExt cx="3106128" cy="266429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611560" y="3789040"/>
              <a:ext cx="3106128" cy="266429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737868" y="4194233"/>
              <a:ext cx="2898028" cy="17543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Учебно-методический совет</a:t>
              </a:r>
            </a:p>
            <a:p>
              <a:r>
                <a:rPr lang="ru-RU" b="1" dirty="0" smtClean="0"/>
                <a:t>Координационный совет по науке</a:t>
              </a:r>
            </a:p>
            <a:p>
              <a:r>
                <a:rPr lang="ru-RU" b="1" dirty="0" smtClean="0"/>
                <a:t>Координационный совет по воспитательной работе</a:t>
              </a:r>
              <a:endParaRPr lang="ru-RU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786352" y="737055"/>
            <a:ext cx="3250144" cy="2115881"/>
            <a:chOff x="5786352" y="737055"/>
            <a:chExt cx="3106128" cy="21158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5786352" y="737055"/>
              <a:ext cx="3106128" cy="211588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5889718" y="1200939"/>
              <a:ext cx="3002762" cy="101566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 smtClean="0"/>
                <a:t>Совет факультета</a:t>
              </a:r>
            </a:p>
            <a:p>
              <a:pPr algn="r"/>
              <a:endParaRPr lang="ru-RU" sz="2000" b="1" dirty="0" smtClean="0"/>
            </a:p>
            <a:p>
              <a:pPr algn="r"/>
              <a:r>
                <a:rPr lang="ru-RU" sz="2000" b="1" dirty="0" smtClean="0"/>
                <a:t>Академический комитет</a:t>
              </a:r>
              <a:endParaRPr lang="ru-RU" sz="2000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786352" y="4149080"/>
            <a:ext cx="3250144" cy="2310887"/>
            <a:chOff x="5786352" y="4149080"/>
            <a:chExt cx="3106126" cy="2310887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5786352" y="4149080"/>
              <a:ext cx="3106126" cy="2304256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рямоугольник 48"/>
            <p:cNvSpPr/>
            <p:nvPr/>
          </p:nvSpPr>
          <p:spPr>
            <a:xfrm>
              <a:off x="5846602" y="4151643"/>
              <a:ext cx="2985625" cy="230832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ru-RU" b="1" dirty="0" smtClean="0"/>
                <a:t>Анкетирование</a:t>
              </a:r>
            </a:p>
            <a:p>
              <a:pPr algn="r"/>
              <a:r>
                <a:rPr lang="ru-RU" b="1" dirty="0" smtClean="0"/>
                <a:t>Дни приема по личным вопросам</a:t>
              </a:r>
            </a:p>
            <a:p>
              <a:pPr algn="r"/>
              <a:r>
                <a:rPr lang="ru-RU" b="1" dirty="0" smtClean="0"/>
                <a:t>Электронный документооборот</a:t>
              </a:r>
            </a:p>
            <a:p>
              <a:pPr algn="r"/>
              <a:r>
                <a:rPr lang="ru-RU" b="1" dirty="0" smtClean="0"/>
                <a:t>Дисциплинарный совет</a:t>
              </a:r>
            </a:p>
            <a:p>
              <a:pPr algn="r"/>
              <a:r>
                <a:rPr lang="ru-RU" b="1" dirty="0" smtClean="0"/>
                <a:t>для рассмотрения жалоб и оперативного  реагирования</a:t>
              </a:r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12364" y="1608326"/>
            <a:ext cx="3600856" cy="3560065"/>
            <a:chOff x="2771648" y="1628647"/>
            <a:chExt cx="3600856" cy="3560065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2771648" y="1628647"/>
              <a:ext cx="1840992" cy="1759712"/>
              <a:chOff x="1247648" y="231647"/>
              <a:chExt cx="1759712" cy="1759712"/>
            </a:xfr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64" name="Пирог 63"/>
              <p:cNvSpPr/>
              <p:nvPr/>
            </p:nvSpPr>
            <p:spPr>
              <a:xfrm>
                <a:off x="1247648" y="231647"/>
                <a:ext cx="1759712" cy="1759712"/>
              </a:xfrm>
              <a:prstGeom prst="pieWedge">
                <a:avLst/>
              </a:prstGeom>
              <a:solidFill>
                <a:schemeClr val="accent1">
                  <a:lumMod val="75000"/>
                </a:schemeClr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Пирог 4"/>
              <p:cNvSpPr/>
              <p:nvPr/>
            </p:nvSpPr>
            <p:spPr>
              <a:xfrm>
                <a:off x="1763056" y="747055"/>
                <a:ext cx="1244304" cy="1244304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0" tIns="177800" rIns="177800" bIns="17780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500" kern="1200" dirty="0"/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4531360" y="1628647"/>
              <a:ext cx="1840992" cy="1759712"/>
              <a:chOff x="3088640" y="231647"/>
              <a:chExt cx="1759712" cy="1759712"/>
            </a:xfr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62" name="Пирог 61"/>
              <p:cNvSpPr/>
              <p:nvPr/>
            </p:nvSpPr>
            <p:spPr>
              <a:xfrm rot="5400000">
                <a:off x="3088640" y="231647"/>
                <a:ext cx="1759712" cy="1759712"/>
              </a:xfrm>
              <a:prstGeom prst="pieWedge">
                <a:avLst/>
              </a:prstGeom>
              <a:solidFill>
                <a:schemeClr val="accent1">
                  <a:lumMod val="75000"/>
                </a:schemeClr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Пирог 6"/>
              <p:cNvSpPr/>
              <p:nvPr/>
            </p:nvSpPr>
            <p:spPr>
              <a:xfrm>
                <a:off x="3088640" y="747055"/>
                <a:ext cx="1244304" cy="1244304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0" tIns="177800" rIns="177800" bIns="17780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500" kern="1200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flipV="1">
              <a:off x="2771800" y="3429000"/>
              <a:ext cx="1840992" cy="1759712"/>
              <a:chOff x="1247648" y="231647"/>
              <a:chExt cx="1759712" cy="1759712"/>
            </a:xfrm>
            <a:scene3d>
              <a:camera prst="orthographicFront"/>
              <a:lightRig rig="flat" dir="t"/>
            </a:scene3d>
          </p:grpSpPr>
          <p:sp>
            <p:nvSpPr>
              <p:cNvPr id="60" name="Пирог 59"/>
              <p:cNvSpPr/>
              <p:nvPr/>
            </p:nvSpPr>
            <p:spPr>
              <a:xfrm>
                <a:off x="1247648" y="231647"/>
                <a:ext cx="1759712" cy="1759712"/>
              </a:xfrm>
              <a:prstGeom prst="pieWedge">
                <a:avLst/>
              </a:prstGeom>
              <a:solidFill>
                <a:schemeClr val="accent1">
                  <a:lumMod val="75000"/>
                </a:schemeClr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Пирог 4"/>
              <p:cNvSpPr/>
              <p:nvPr/>
            </p:nvSpPr>
            <p:spPr>
              <a:xfrm>
                <a:off x="1763056" y="747055"/>
                <a:ext cx="1244304" cy="124430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0" tIns="177800" rIns="177800" bIns="17780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500" kern="1200" dirty="0"/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 flipV="1">
              <a:off x="4531512" y="3429000"/>
              <a:ext cx="1840992" cy="1759712"/>
              <a:chOff x="3088640" y="231647"/>
              <a:chExt cx="1759712" cy="1759712"/>
            </a:xfrm>
            <a:scene3d>
              <a:camera prst="orthographicFront"/>
              <a:lightRig rig="flat" dir="t"/>
            </a:scene3d>
          </p:grpSpPr>
          <p:sp>
            <p:nvSpPr>
              <p:cNvPr id="58" name="Пирог 57"/>
              <p:cNvSpPr/>
              <p:nvPr/>
            </p:nvSpPr>
            <p:spPr>
              <a:xfrm rot="5400000">
                <a:off x="3088640" y="231647"/>
                <a:ext cx="1759712" cy="1759712"/>
              </a:xfrm>
              <a:prstGeom prst="pieWedge">
                <a:avLst/>
              </a:prstGeom>
              <a:solidFill>
                <a:schemeClr val="accent1">
                  <a:lumMod val="75000"/>
                </a:schemeClr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Пирог 6"/>
              <p:cNvSpPr/>
              <p:nvPr/>
            </p:nvSpPr>
            <p:spPr>
              <a:xfrm>
                <a:off x="3088640" y="747055"/>
                <a:ext cx="1244304" cy="124430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0" tIns="177800" rIns="177800" bIns="17780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500" kern="1200"/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3310862" y="2513217"/>
              <a:ext cx="2542933" cy="2010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prstTxWarp prst="textArchUp">
                <a:avLst>
                  <a:gd name="adj" fmla="val 10940355"/>
                </a:avLst>
              </a:prstTxWarp>
              <a:spAutoFit/>
            </a:bodyPr>
            <a:lstStyle/>
            <a:p>
              <a:pPr algn="ctr"/>
              <a:r>
                <a:rPr lang="ru-RU" sz="1400" b="1" cap="all" dirty="0">
                  <a:solidFill>
                    <a:schemeClr val="bg1"/>
                  </a:solidFill>
                </a:rPr>
                <a:t>Деятельность</a:t>
              </a:r>
            </a:p>
            <a:p>
              <a:pPr algn="ctr"/>
              <a:r>
                <a:rPr lang="ru-RU" sz="1400" b="1" cap="all" dirty="0">
                  <a:solidFill>
                    <a:schemeClr val="bg1"/>
                  </a:solidFill>
                </a:rPr>
                <a:t>Коллегиальных  органов </a:t>
              </a:r>
            </a:p>
            <a:p>
              <a:pPr algn="ctr"/>
              <a:r>
                <a:rPr lang="ru-RU" sz="1400" b="1" cap="all" dirty="0">
                  <a:solidFill>
                    <a:schemeClr val="bg1"/>
                  </a:solidFill>
                </a:rPr>
                <a:t>и  процессов управления</a:t>
              </a:r>
            </a:p>
            <a:p>
              <a:pPr algn="ctr"/>
              <a:r>
                <a:rPr lang="ru-RU" sz="1400" b="1" cap="all" dirty="0" err="1" smtClean="0">
                  <a:solidFill>
                    <a:schemeClr val="bg1"/>
                  </a:solidFill>
                </a:rPr>
                <a:t>РеглАментирована</a:t>
              </a:r>
              <a:r>
                <a:rPr lang="ru-RU" sz="1400" b="1" cap="all" dirty="0" smtClean="0">
                  <a:solidFill>
                    <a:schemeClr val="bg1"/>
                  </a:solidFill>
                </a:rPr>
                <a:t> положениями</a:t>
              </a:r>
              <a:endParaRPr lang="ru-RU" sz="1400" cap="all" dirty="0">
                <a:solidFill>
                  <a:schemeClr val="bg1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3479654" y="2689612"/>
              <a:ext cx="2244474" cy="1478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679587" y="2852936"/>
              <a:ext cx="1800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 smtClean="0"/>
                <a:t>Участие ППС </a:t>
              </a:r>
            </a:p>
            <a:p>
              <a:pPr algn="ctr"/>
              <a:r>
                <a:rPr lang="ru-RU" b="1" cap="all" dirty="0" smtClean="0"/>
                <a:t>и студентов </a:t>
              </a:r>
            </a:p>
            <a:p>
              <a:pPr algn="ctr"/>
              <a:r>
                <a:rPr lang="ru-RU" b="1" cap="all" dirty="0" smtClean="0"/>
                <a:t>в управлении вуза</a:t>
              </a:r>
              <a:endParaRPr lang="ru-RU" cap="all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 rot="21429738">
            <a:off x="3351578" y="2492896"/>
            <a:ext cx="2588574" cy="2123273"/>
          </a:xfrm>
          <a:prstGeom prst="rect">
            <a:avLst/>
          </a:prstGeom>
          <a:noFill/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Деятельность ППС Регламентирована </a:t>
            </a:r>
          </a:p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Должностными инструкциями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1520" y="188640"/>
            <a:ext cx="90730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Стандарт </a:t>
            </a:r>
            <a:r>
              <a:rPr lang="ru-RU" sz="25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2. Менеджмент и управление информацией</a:t>
            </a:r>
            <a:endParaRPr lang="ru-RU" sz="2500" b="1" dirty="0">
              <a:solidFill>
                <a:srgbClr val="C00000"/>
              </a:solidFill>
              <a:latin typeface="Arial KZ" pitchFamily="34" charset="0"/>
              <a:ea typeface="Arial KZ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9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67963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grpSp>
        <p:nvGrpSpPr>
          <p:cNvPr id="15" name="Группа 14"/>
          <p:cNvGrpSpPr/>
          <p:nvPr/>
        </p:nvGrpSpPr>
        <p:grpSpPr>
          <a:xfrm>
            <a:off x="2123728" y="1844824"/>
            <a:ext cx="5649886" cy="3911029"/>
            <a:chOff x="-2992527" y="2061471"/>
            <a:chExt cx="2887692" cy="2887692"/>
          </a:xfrm>
        </p:grpSpPr>
        <p:sp>
          <p:nvSpPr>
            <p:cNvPr id="16" name="Арка 15"/>
            <p:cNvSpPr/>
            <p:nvPr/>
          </p:nvSpPr>
          <p:spPr>
            <a:xfrm>
              <a:off x="-2992527" y="2061471"/>
              <a:ext cx="2887692" cy="2887692"/>
            </a:xfrm>
            <a:prstGeom prst="blockArc">
              <a:avLst>
                <a:gd name="adj1" fmla="val 10800000"/>
                <a:gd name="adj2" fmla="val 16200000"/>
                <a:gd name="adj3" fmla="val 464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Арка 16"/>
            <p:cNvSpPr/>
            <p:nvPr/>
          </p:nvSpPr>
          <p:spPr>
            <a:xfrm>
              <a:off x="-2992527" y="2061471"/>
              <a:ext cx="2887692" cy="2887692"/>
            </a:xfrm>
            <a:prstGeom prst="blockArc">
              <a:avLst>
                <a:gd name="adj1" fmla="val 5400000"/>
                <a:gd name="adj2" fmla="val 10800000"/>
                <a:gd name="adj3" fmla="val 464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Арка 17"/>
            <p:cNvSpPr/>
            <p:nvPr/>
          </p:nvSpPr>
          <p:spPr>
            <a:xfrm>
              <a:off x="-2992527" y="2061471"/>
              <a:ext cx="2887692" cy="2887692"/>
            </a:xfrm>
            <a:prstGeom prst="blockArc">
              <a:avLst>
                <a:gd name="adj1" fmla="val 0"/>
                <a:gd name="adj2" fmla="val 5400000"/>
                <a:gd name="adj3" fmla="val 464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Арка 18"/>
            <p:cNvSpPr/>
            <p:nvPr/>
          </p:nvSpPr>
          <p:spPr>
            <a:xfrm>
              <a:off x="-2992527" y="2061471"/>
              <a:ext cx="2887692" cy="2887692"/>
            </a:xfrm>
            <a:prstGeom prst="blockArc">
              <a:avLst>
                <a:gd name="adj1" fmla="val 16200000"/>
                <a:gd name="adj2" fmla="val 0"/>
                <a:gd name="adj3" fmla="val 464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Прямоугольник 13"/>
          <p:cNvSpPr/>
          <p:nvPr/>
        </p:nvSpPr>
        <p:spPr>
          <a:xfrm rot="5400000">
            <a:off x="6287726" y="2847877"/>
            <a:ext cx="4709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 smtClean="0">
                <a:solidFill>
                  <a:srgbClr val="002060"/>
                </a:solidFill>
                <a:latin typeface="+mj-lt"/>
              </a:rPr>
              <a:t>Информационно-</a:t>
            </a:r>
          </a:p>
          <a:p>
            <a:pPr algn="ctr"/>
            <a:r>
              <a:rPr lang="ru-RU" sz="3000" b="1" cap="all" dirty="0" smtClean="0">
                <a:solidFill>
                  <a:srgbClr val="002060"/>
                </a:solidFill>
                <a:latin typeface="+mj-lt"/>
              </a:rPr>
              <a:t>образовательная среда</a:t>
            </a:r>
            <a:endParaRPr lang="ru-RU" sz="3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8754"/>
            <a:ext cx="9324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Стандарт </a:t>
            </a:r>
            <a:r>
              <a:rPr lang="ru-RU" sz="25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3. Студенты, </a:t>
            </a:r>
            <a:r>
              <a:rPr lang="ru-RU" sz="2500" b="1" dirty="0" err="1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студентоцентрированное</a:t>
            </a:r>
            <a:r>
              <a:rPr lang="ru-RU" sz="25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 обучение, преподавание и оценка успеваемости</a:t>
            </a:r>
            <a:endParaRPr lang="ru-RU" sz="2500" b="1" dirty="0">
              <a:solidFill>
                <a:srgbClr val="C00000"/>
              </a:solidFill>
              <a:latin typeface="Arial KZ" pitchFamily="34" charset="0"/>
              <a:ea typeface="Arial KZ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3429000"/>
            <a:ext cx="3526919" cy="648072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err="1" smtClean="0">
                <a:solidFill>
                  <a:schemeClr val="bg1"/>
                </a:solidFill>
              </a:rPr>
              <a:t>Студентоцентрированное</a:t>
            </a:r>
            <a:r>
              <a:rPr lang="ru-RU" sz="2000" b="1" cap="all" dirty="0" smtClean="0">
                <a:solidFill>
                  <a:schemeClr val="bg1"/>
                </a:solidFill>
              </a:rPr>
              <a:t> обучение</a:t>
            </a:r>
            <a:endParaRPr lang="ru-RU" sz="2000" cap="all" dirty="0">
              <a:solidFill>
                <a:schemeClr val="bg1"/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455858" y="2852936"/>
            <a:ext cx="2894637" cy="381303"/>
            <a:chOff x="3864253" y="2801027"/>
            <a:chExt cx="2894637" cy="381303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864253" y="2812998"/>
              <a:ext cx="2894637" cy="36933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864253" y="2801027"/>
              <a:ext cx="28893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rgbClr val="C00000"/>
                  </a:solidFill>
                </a:rPr>
                <a:t>Мотивация к обучению</a:t>
              </a:r>
              <a:endParaRPr lang="ru-RU" dirty="0"/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6532413" y="5329714"/>
            <a:ext cx="1381385" cy="852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929212" y="4725144"/>
            <a:ext cx="3816424" cy="206957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Скругленный прямоугольник 28"/>
          <p:cNvSpPr/>
          <p:nvPr/>
        </p:nvSpPr>
        <p:spPr>
          <a:xfrm>
            <a:off x="4434565" y="5329714"/>
            <a:ext cx="1853903" cy="852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37210" y="5334307"/>
            <a:ext cx="2010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Экзамены </a:t>
            </a:r>
            <a:r>
              <a:rPr lang="ru-RU" sz="1200" b="1" dirty="0" smtClean="0"/>
              <a:t> (письменный</a:t>
            </a:r>
            <a:r>
              <a:rPr lang="ru-RU" sz="1200" b="1" dirty="0"/>
              <a:t>, </a:t>
            </a:r>
            <a:endParaRPr lang="ru-RU" sz="1200" b="1" dirty="0" smtClean="0"/>
          </a:p>
          <a:p>
            <a:r>
              <a:rPr lang="ru-RU" sz="1200" b="1" dirty="0" smtClean="0"/>
              <a:t>устный</a:t>
            </a:r>
            <a:r>
              <a:rPr lang="ru-RU" sz="1200" b="1" dirty="0"/>
              <a:t>, тесты, </a:t>
            </a:r>
            <a:endParaRPr lang="ru-RU" sz="1200" b="1" dirty="0" smtClean="0"/>
          </a:p>
          <a:p>
            <a:r>
              <a:rPr lang="ru-RU" sz="1200" b="1" dirty="0" smtClean="0"/>
              <a:t>дипломная </a:t>
            </a:r>
            <a:r>
              <a:rPr lang="ru-RU" sz="1200" b="1" dirty="0"/>
              <a:t>работа, </a:t>
            </a:r>
            <a:endParaRPr lang="ru-RU" sz="1200" b="1" dirty="0" smtClean="0"/>
          </a:p>
          <a:p>
            <a:r>
              <a:rPr lang="ru-RU" sz="1200" b="1" dirty="0" smtClean="0"/>
              <a:t>эссе</a:t>
            </a:r>
            <a:r>
              <a:rPr lang="ru-RU" sz="1200" b="1" dirty="0"/>
              <a:t>, проект)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33697" y="5329714"/>
            <a:ext cx="1241201" cy="852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46412" y="5373216"/>
            <a:ext cx="10922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Текущий, </a:t>
            </a:r>
          </a:p>
          <a:p>
            <a:r>
              <a:rPr lang="ru-RU" sz="1400" b="1" dirty="0" smtClean="0"/>
              <a:t>рубежный, </a:t>
            </a:r>
          </a:p>
          <a:p>
            <a:r>
              <a:rPr lang="ru-RU" sz="1400" b="1" dirty="0" smtClean="0"/>
              <a:t>итоговый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444208" y="5301208"/>
            <a:ext cx="1575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/>
              <a:t>Результаты</a:t>
            </a:r>
          </a:p>
          <a:p>
            <a:pPr algn="ctr"/>
            <a:r>
              <a:rPr lang="ru-RU" b="1" cap="all" dirty="0" smtClean="0"/>
              <a:t>В БД </a:t>
            </a:r>
          </a:p>
          <a:p>
            <a:pPr algn="ctr"/>
            <a:r>
              <a:rPr lang="ru-RU" b="1" cap="all" dirty="0" smtClean="0"/>
              <a:t>«Лука»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987824" y="980728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увеличение часов СРС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внедрение интерактивных методов преподавания и обучения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привлечение студентов к НИР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поощрение студентов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прозрачность критериев оценки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личностно-ориентированный подход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практико-ориентированное обучение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трудоустройство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90235" y="980528"/>
            <a:ext cx="2747107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выбор формы и языка обучения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выбор элективных дисциплин и преподавателей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формирование ИУП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использование ДТО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обучение в летнем семестре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академическую мобильность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участие в разработке ОП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участие </a:t>
            </a:r>
            <a:r>
              <a:rPr lang="ru-RU" sz="1400" b="1" dirty="0"/>
              <a:t>в управлении вузом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студенческое самоуправление</a:t>
            </a:r>
          </a:p>
          <a:p>
            <a:pPr marL="180975" indent="-180975">
              <a:buFont typeface="Arial" pitchFamily="34" charset="0"/>
              <a:buChar char="•"/>
            </a:pPr>
            <a:endParaRPr lang="ru-RU" sz="1400" b="1" dirty="0" smtClean="0"/>
          </a:p>
          <a:p>
            <a:pPr marL="180975" indent="-180975">
              <a:buFont typeface="Arial" pitchFamily="34" charset="0"/>
              <a:buChar char="•"/>
            </a:pPr>
            <a:endParaRPr lang="ru-RU" sz="1400" b="1" dirty="0" smtClean="0"/>
          </a:p>
          <a:p>
            <a:pPr marL="180975" indent="-180975">
              <a:buFont typeface="Arial" pitchFamily="34" charset="0"/>
              <a:buChar char="•"/>
            </a:pPr>
            <a:endParaRPr lang="ru-RU" sz="1400" b="1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доступ к информационным и библиотечным ресурсам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академическую и социальную поддержку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доступ к материально-технической базе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бесплатное медобслуживание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финансовую поддержку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b="1" dirty="0" smtClean="0"/>
              <a:t>апелляцию и личный прием к руководителям</a:t>
            </a:r>
          </a:p>
          <a:p>
            <a:pPr marL="180975" indent="-180975">
              <a:buFont typeface="Arial" pitchFamily="34" charset="0"/>
              <a:buChar char="•"/>
            </a:pPr>
            <a:endParaRPr lang="ru-RU" sz="1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0116616" y="2807640"/>
            <a:ext cx="4396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sz="1400" dirty="0" smtClean="0"/>
              <a:t>молодежные клубы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dirty="0" smtClean="0"/>
              <a:t>обучение языкам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dirty="0" smtClean="0"/>
              <a:t>общественная и творческая жизнь университета </a:t>
            </a:r>
            <a:endParaRPr lang="ru-RU" sz="1400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3370314" y="4295030"/>
            <a:ext cx="2894637" cy="369332"/>
            <a:chOff x="3362809" y="4684494"/>
            <a:chExt cx="2894637" cy="369332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362809" y="4684494"/>
              <a:ext cx="2894637" cy="36933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713466" y="4684494"/>
              <a:ext cx="21668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 smtClean="0">
                  <a:solidFill>
                    <a:srgbClr val="C00000"/>
                  </a:solidFill>
                </a:rPr>
                <a:t>Контроль знаний</a:t>
              </a:r>
              <a:endParaRPr lang="ru-RU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411760" y="3501008"/>
            <a:ext cx="1346626" cy="369332"/>
            <a:chOff x="1907704" y="3676028"/>
            <a:chExt cx="1346626" cy="369332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907704" y="3676028"/>
              <a:ext cx="1346626" cy="36933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978789" y="3676028"/>
              <a:ext cx="12041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 smtClean="0">
                  <a:solidFill>
                    <a:srgbClr val="C00000"/>
                  </a:solidFill>
                </a:rPr>
                <a:t>Право на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8346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567963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34808" y="1331503"/>
            <a:ext cx="9031496" cy="4041713"/>
            <a:chOff x="134808" y="1690904"/>
            <a:chExt cx="9031496" cy="4041713"/>
          </a:xfrm>
        </p:grpSpPr>
        <p:sp>
          <p:nvSpPr>
            <p:cNvPr id="9" name="Фигура, имеющая форму буквы L 8"/>
            <p:cNvSpPr/>
            <p:nvPr/>
          </p:nvSpPr>
          <p:spPr>
            <a:xfrm rot="5400000">
              <a:off x="459097" y="2904383"/>
              <a:ext cx="1689582" cy="233816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413697" y="3507761"/>
              <a:ext cx="2538171" cy="2224856"/>
            </a:xfrm>
            <a:custGeom>
              <a:avLst/>
              <a:gdLst>
                <a:gd name="connsiteX0" fmla="*/ 0 w 2538171"/>
                <a:gd name="connsiteY0" fmla="*/ 0 h 2224856"/>
                <a:gd name="connsiteX1" fmla="*/ 2538171 w 2538171"/>
                <a:gd name="connsiteY1" fmla="*/ 0 h 2224856"/>
                <a:gd name="connsiteX2" fmla="*/ 2538171 w 2538171"/>
                <a:gd name="connsiteY2" fmla="*/ 2224856 h 2224856"/>
                <a:gd name="connsiteX3" fmla="*/ 0 w 2538171"/>
                <a:gd name="connsiteY3" fmla="*/ 2224856 h 2224856"/>
                <a:gd name="connsiteX4" fmla="*/ 0 w 2538171"/>
                <a:gd name="connsiteY4" fmla="*/ 0 h 222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171" h="2224856">
                  <a:moveTo>
                    <a:pt x="0" y="0"/>
                  </a:moveTo>
                  <a:lnTo>
                    <a:pt x="2538171" y="0"/>
                  </a:lnTo>
                  <a:lnTo>
                    <a:pt x="2538171" y="2224856"/>
                  </a:lnTo>
                  <a:lnTo>
                    <a:pt x="0" y="2224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790" tIns="224790" rIns="224790" bIns="224790" numCol="1" spcCol="1270" anchor="t" anchorCtr="0">
              <a:noAutofit/>
            </a:bodyPr>
            <a:lstStyle/>
            <a:p>
              <a:pPr lvl="0" algn="l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907704" y="2636273"/>
              <a:ext cx="525386" cy="478900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Фигура, имеющая форму буквы L 11"/>
            <p:cNvSpPr/>
            <p:nvPr/>
          </p:nvSpPr>
          <p:spPr>
            <a:xfrm rot="5400000">
              <a:off x="3817587" y="1197977"/>
              <a:ext cx="1689582" cy="4213204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3384345" y="2738877"/>
              <a:ext cx="2780318" cy="2224856"/>
            </a:xfrm>
            <a:custGeom>
              <a:avLst/>
              <a:gdLst>
                <a:gd name="connsiteX0" fmla="*/ 0 w 2538171"/>
                <a:gd name="connsiteY0" fmla="*/ 0 h 2224856"/>
                <a:gd name="connsiteX1" fmla="*/ 2538171 w 2538171"/>
                <a:gd name="connsiteY1" fmla="*/ 0 h 2224856"/>
                <a:gd name="connsiteX2" fmla="*/ 2538171 w 2538171"/>
                <a:gd name="connsiteY2" fmla="*/ 2224856 h 2224856"/>
                <a:gd name="connsiteX3" fmla="*/ 0 w 2538171"/>
                <a:gd name="connsiteY3" fmla="*/ 2224856 h 2224856"/>
                <a:gd name="connsiteX4" fmla="*/ 0 w 2538171"/>
                <a:gd name="connsiteY4" fmla="*/ 0 h 222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171" h="2224856">
                  <a:moveTo>
                    <a:pt x="0" y="0"/>
                  </a:moveTo>
                  <a:lnTo>
                    <a:pt x="2538171" y="0"/>
                  </a:lnTo>
                  <a:lnTo>
                    <a:pt x="2538171" y="2224856"/>
                  </a:lnTo>
                  <a:lnTo>
                    <a:pt x="0" y="2224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790" tIns="224790" rIns="224790" bIns="224790" numCol="1" spcCol="1270" anchor="t" anchorCtr="0">
              <a:noAutofit/>
            </a:bodyPr>
            <a:lstStyle/>
            <a:p>
              <a:pPr lvl="0" algn="l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>
              <a:off x="6253943" y="1885329"/>
              <a:ext cx="495849" cy="478900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Фигура, имеющая форму буквы L 14"/>
            <p:cNvSpPr/>
            <p:nvPr/>
          </p:nvSpPr>
          <p:spPr>
            <a:xfrm rot="5400000">
              <a:off x="7173672" y="1393487"/>
              <a:ext cx="1689582" cy="2284415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628133" y="1969993"/>
              <a:ext cx="2538171" cy="2224856"/>
            </a:xfrm>
            <a:custGeom>
              <a:avLst/>
              <a:gdLst>
                <a:gd name="connsiteX0" fmla="*/ 0 w 2538171"/>
                <a:gd name="connsiteY0" fmla="*/ 0 h 2224856"/>
                <a:gd name="connsiteX1" fmla="*/ 2538171 w 2538171"/>
                <a:gd name="connsiteY1" fmla="*/ 0 h 2224856"/>
                <a:gd name="connsiteX2" fmla="*/ 2538171 w 2538171"/>
                <a:gd name="connsiteY2" fmla="*/ 2224856 h 2224856"/>
                <a:gd name="connsiteX3" fmla="*/ 0 w 2538171"/>
                <a:gd name="connsiteY3" fmla="*/ 2224856 h 2224856"/>
                <a:gd name="connsiteX4" fmla="*/ 0 w 2538171"/>
                <a:gd name="connsiteY4" fmla="*/ 0 h 222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171" h="2224856">
                  <a:moveTo>
                    <a:pt x="0" y="0"/>
                  </a:moveTo>
                  <a:lnTo>
                    <a:pt x="2538171" y="0"/>
                  </a:lnTo>
                  <a:lnTo>
                    <a:pt x="2538171" y="2224856"/>
                  </a:lnTo>
                  <a:lnTo>
                    <a:pt x="0" y="2224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790" tIns="224790" rIns="224790" bIns="224790" numCol="1" spcCol="1270" anchor="t" anchorCtr="0">
              <a:noAutofit/>
            </a:bodyPr>
            <a:lstStyle/>
            <a:p>
              <a:pPr lvl="0" algn="l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11560" y="116632"/>
            <a:ext cx="7920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Стандарт </a:t>
            </a:r>
            <a:r>
              <a:rPr lang="ru-RU" sz="25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4. Прием студентов, результаты обучения, признание и квалификация</a:t>
            </a:r>
            <a:endParaRPr lang="ru-RU" sz="2500" b="1" dirty="0">
              <a:solidFill>
                <a:srgbClr val="C00000"/>
              </a:solidFill>
              <a:latin typeface="Arial KZ" pitchFamily="34" charset="0"/>
              <a:ea typeface="Arial KZ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596" y="3218844"/>
            <a:ext cx="196937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/>
              <a:t>Поступление в университет </a:t>
            </a:r>
            <a:r>
              <a:rPr lang="en-US" sz="1300" u="sng" dirty="0">
                <a:hlinkClick r:id="rId3"/>
              </a:rPr>
              <a:t>https</a:t>
            </a:r>
            <a:r>
              <a:rPr lang="ru-RU" sz="1300" u="sng" dirty="0">
                <a:hlinkClick r:id="rId3"/>
              </a:rPr>
              <a:t>://</a:t>
            </a:r>
            <a:r>
              <a:rPr lang="en-US" sz="1300" u="sng" dirty="0">
                <a:hlinkClick r:id="rId3"/>
              </a:rPr>
              <a:t>www</a:t>
            </a:r>
            <a:r>
              <a:rPr lang="ru-RU" sz="1300" u="sng" dirty="0">
                <a:hlinkClick r:id="rId3"/>
              </a:rPr>
              <a:t>.</a:t>
            </a:r>
            <a:r>
              <a:rPr lang="en-US" sz="1300" u="sng" dirty="0" err="1">
                <a:hlinkClick r:id="rId3"/>
              </a:rPr>
              <a:t>keu</a:t>
            </a:r>
            <a:r>
              <a:rPr lang="ru-RU" sz="1300" u="sng" dirty="0">
                <a:hlinkClick r:id="rId3"/>
              </a:rPr>
              <a:t>.</a:t>
            </a:r>
            <a:r>
              <a:rPr lang="en-US" sz="1300" u="sng" dirty="0" err="1">
                <a:hlinkClick r:id="rId3"/>
              </a:rPr>
              <a:t>kz</a:t>
            </a:r>
            <a:r>
              <a:rPr lang="ru-RU" sz="1300" u="sng" dirty="0">
                <a:hlinkClick r:id="rId3"/>
              </a:rPr>
              <a:t>/</a:t>
            </a:r>
            <a:r>
              <a:rPr lang="en-US" sz="1300" u="sng" dirty="0" err="1">
                <a:hlinkClick r:id="rId3"/>
              </a:rPr>
              <a:t>ru</a:t>
            </a:r>
            <a:r>
              <a:rPr lang="ru-RU" sz="1300" u="sng" dirty="0">
                <a:hlinkClick r:id="rId3"/>
              </a:rPr>
              <a:t>/</a:t>
            </a:r>
            <a:r>
              <a:rPr lang="en-US" sz="1300" u="sng" dirty="0" err="1">
                <a:hlinkClick r:id="rId3"/>
              </a:rPr>
              <a:t>abiturient</a:t>
            </a:r>
            <a:r>
              <a:rPr lang="ru-RU" sz="1300" u="sng" dirty="0">
                <a:hlinkClick r:id="rId3"/>
              </a:rPr>
              <a:t>.</a:t>
            </a:r>
            <a:r>
              <a:rPr lang="en-US" sz="1300" u="sng" dirty="0">
                <a:hlinkClick r:id="rId3"/>
              </a:rPr>
              <a:t>html</a:t>
            </a:r>
            <a:r>
              <a:rPr lang="ru-RU" sz="1300" u="sng" dirty="0"/>
              <a:t>,  </a:t>
            </a:r>
            <a:r>
              <a:rPr lang="ru-RU" sz="1300" u="sng" dirty="0">
                <a:hlinkClick r:id="rId4"/>
              </a:rPr>
              <a:t>https://www.keu.kz/ru/edu/litsenzii-i-akkreditatsii.html</a:t>
            </a:r>
            <a:endParaRPr lang="ru-RU" sz="1300" dirty="0"/>
          </a:p>
          <a:p>
            <a:r>
              <a:rPr lang="ru-RU" sz="1300" b="1" dirty="0"/>
              <a:t>Образовательные программы </a:t>
            </a:r>
            <a:r>
              <a:rPr lang="ru-RU" sz="1300" u="sng" dirty="0">
                <a:hlinkClick r:id="rId5"/>
              </a:rPr>
              <a:t>https://www.keu.kz/ru/edu/ep-ru.html</a:t>
            </a:r>
            <a:endParaRPr lang="ru-RU" sz="13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75907" y="2420888"/>
            <a:ext cx="387388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/>
              <a:t>Справочник-путеводител</a:t>
            </a:r>
            <a:r>
              <a:rPr lang="ru-RU" sz="1000" dirty="0" smtClean="0"/>
              <a:t>ь </a:t>
            </a:r>
            <a:r>
              <a:rPr lang="en-US" sz="900" dirty="0">
                <a:hlinkClick r:id="rId6"/>
              </a:rPr>
              <a:t>https://</a:t>
            </a:r>
            <a:r>
              <a:rPr lang="en-US" sz="900" dirty="0" smtClean="0">
                <a:hlinkClick r:id="rId6"/>
              </a:rPr>
              <a:t>www.keu.kz/ru/studentu/spravochnik-putevoditel-studenta.html</a:t>
            </a:r>
            <a:endParaRPr lang="ru-RU" sz="900" dirty="0" smtClean="0"/>
          </a:p>
          <a:p>
            <a:r>
              <a:rPr lang="ru-RU" sz="1300" b="1" dirty="0" smtClean="0"/>
              <a:t>Академическая политика</a:t>
            </a:r>
          </a:p>
          <a:p>
            <a:r>
              <a:rPr lang="ru-RU" sz="1000" u="sng" dirty="0" smtClean="0">
                <a:hlinkClick r:id="rId7"/>
              </a:rPr>
              <a:t>https</a:t>
            </a:r>
            <a:r>
              <a:rPr lang="ru-RU" sz="1000" u="sng" dirty="0">
                <a:hlinkClick r:id="rId7"/>
              </a:rPr>
              <a:t>://</a:t>
            </a:r>
            <a:r>
              <a:rPr lang="ru-RU" sz="1000" u="sng" dirty="0" smtClean="0">
                <a:hlinkClick r:id="rId7"/>
              </a:rPr>
              <a:t>www.keu.kz/ru/studentu/akademicheskaya-politika.html</a:t>
            </a:r>
            <a:endParaRPr lang="ru-RU" sz="1000" dirty="0" smtClean="0"/>
          </a:p>
          <a:p>
            <a:r>
              <a:rPr lang="ru-RU" sz="1300" b="1" dirty="0"/>
              <a:t>Образовательные </a:t>
            </a:r>
            <a:r>
              <a:rPr lang="ru-RU" sz="1300" b="1" dirty="0" smtClean="0"/>
              <a:t>программы</a:t>
            </a:r>
          </a:p>
          <a:p>
            <a:r>
              <a:rPr lang="ru-RU" sz="1000" u="sng" dirty="0">
                <a:hlinkClick r:id="rId5"/>
              </a:rPr>
              <a:t>https://</a:t>
            </a:r>
            <a:r>
              <a:rPr lang="ru-RU" sz="1000" u="sng" dirty="0" smtClean="0">
                <a:hlinkClick r:id="rId5"/>
              </a:rPr>
              <a:t>www.keu.kz/ru/edu/ep-ru.html</a:t>
            </a:r>
            <a:endParaRPr lang="ru-RU" sz="1000" u="sng" dirty="0" smtClean="0"/>
          </a:p>
          <a:p>
            <a:r>
              <a:rPr lang="ru-RU" sz="1300" b="1" dirty="0"/>
              <a:t>Академический календарь  </a:t>
            </a:r>
            <a:r>
              <a:rPr lang="ru-RU" sz="1000" u="sng" dirty="0">
                <a:hlinkClick r:id="rId8"/>
              </a:rPr>
              <a:t>https://</a:t>
            </a:r>
            <a:r>
              <a:rPr lang="ru-RU" sz="1000" u="sng" dirty="0" smtClean="0">
                <a:hlinkClick r:id="rId8"/>
              </a:rPr>
              <a:t>www.keu.kz/ru/studentu/akademicheskij-kalendar-keuk.html</a:t>
            </a:r>
            <a:endParaRPr lang="ru-RU" sz="1000" u="sng" dirty="0" smtClean="0"/>
          </a:p>
          <a:p>
            <a:r>
              <a:rPr lang="ru-RU" sz="1300" b="1" dirty="0" smtClean="0"/>
              <a:t>Перечень документов, регламентирующих образовательную деятельность</a:t>
            </a:r>
          </a:p>
          <a:p>
            <a:r>
              <a:rPr lang="en-US" sz="1000" dirty="0">
                <a:hlinkClick r:id="rId9"/>
              </a:rPr>
              <a:t>https://</a:t>
            </a:r>
            <a:r>
              <a:rPr lang="en-US" sz="1000" dirty="0" smtClean="0">
                <a:hlinkClick r:id="rId9"/>
              </a:rPr>
              <a:t>www.keu.kz/ru/keuk-o-nas/smk.html</a:t>
            </a:r>
            <a:endParaRPr lang="ru-RU" sz="1000" dirty="0" smtClean="0"/>
          </a:p>
          <a:p>
            <a:r>
              <a:rPr lang="ru-RU" sz="1300" b="1" dirty="0"/>
              <a:t>Регистрация на дисциплины </a:t>
            </a:r>
            <a:r>
              <a:rPr lang="ru-RU" sz="1000" u="sng" dirty="0">
                <a:hlinkClick r:id="rId10"/>
              </a:rPr>
              <a:t>https://</a:t>
            </a:r>
            <a:r>
              <a:rPr lang="ru-RU" sz="1000" u="sng" dirty="0" smtClean="0">
                <a:hlinkClick r:id="rId10"/>
              </a:rPr>
              <a:t>www.keu.kz/ru/studentu/katalogi-elektivnykh-distsiplin.html</a:t>
            </a:r>
            <a:endParaRPr lang="ru-RU" sz="1000" u="sng" dirty="0" smtClean="0"/>
          </a:p>
          <a:p>
            <a:r>
              <a:rPr lang="ru-RU" sz="1300" b="1" dirty="0"/>
              <a:t>Контроль учебных достижений </a:t>
            </a:r>
            <a:r>
              <a:rPr lang="ru-RU" sz="1000" u="sng" dirty="0">
                <a:hlinkClick r:id="rId11"/>
              </a:rPr>
              <a:t>https://www.keu.kz/ru/studentu/itogi-ranzhirovaniya.html</a:t>
            </a:r>
            <a:endParaRPr lang="ru-RU" sz="1000" dirty="0"/>
          </a:p>
          <a:p>
            <a:r>
              <a:rPr lang="ru-RU" sz="1000" u="sng" dirty="0">
                <a:hlinkClick r:id="rId12"/>
              </a:rPr>
              <a:t>https://www.keu.kz/images/stories/ENT/</a:t>
            </a:r>
            <a:endParaRPr lang="ru-RU" sz="1000" dirty="0"/>
          </a:p>
          <a:p>
            <a:r>
              <a:rPr lang="ru-RU" sz="1300" b="1" dirty="0"/>
              <a:t>Летний семестр </a:t>
            </a:r>
            <a:r>
              <a:rPr lang="ru-RU" sz="1000" u="sng" dirty="0">
                <a:hlinkClick r:id="rId13"/>
              </a:rPr>
              <a:t>https://</a:t>
            </a:r>
            <a:r>
              <a:rPr lang="ru-RU" sz="1000" u="sng" dirty="0" smtClean="0">
                <a:hlinkClick r:id="rId13"/>
              </a:rPr>
              <a:t>www.keu.kz/ru/studentu/letnyaya-shkola.html</a:t>
            </a:r>
            <a:endParaRPr lang="ru-RU" sz="1000" u="sng" dirty="0" smtClean="0"/>
          </a:p>
          <a:p>
            <a:r>
              <a:rPr lang="ru-RU" sz="1300" b="1" dirty="0"/>
              <a:t>Академическая мобильность </a:t>
            </a:r>
            <a:r>
              <a:rPr lang="ru-RU" sz="1000" u="sng" dirty="0">
                <a:hlinkClick r:id="rId14"/>
              </a:rPr>
              <a:t>https://</a:t>
            </a:r>
            <a:r>
              <a:rPr lang="ru-RU" sz="1000" u="sng" dirty="0" smtClean="0">
                <a:hlinkClick r:id="rId14"/>
              </a:rPr>
              <a:t>www.keu.kz/ru/intrel.html</a:t>
            </a:r>
            <a:endParaRPr lang="ru-RU" sz="1000" u="sng" dirty="0" smtClean="0"/>
          </a:p>
          <a:p>
            <a:r>
              <a:rPr lang="ru-RU" sz="1300" b="1" dirty="0"/>
              <a:t>Финансовая поддержка и социальная защита студентов</a:t>
            </a:r>
          </a:p>
          <a:p>
            <a:r>
              <a:rPr lang="ru-RU" sz="1000" u="sng" dirty="0">
                <a:hlinkClick r:id="rId15"/>
              </a:rPr>
              <a:t>https://www.keu.kz/ru/studentu/mnu-ru-student-standart-gos.html</a:t>
            </a:r>
            <a:endParaRPr lang="ru-RU" sz="1000" dirty="0"/>
          </a:p>
          <a:p>
            <a:r>
              <a:rPr lang="ru-RU" sz="1000" u="sng" dirty="0">
                <a:hlinkClick r:id="rId16"/>
              </a:rPr>
              <a:t>https://</a:t>
            </a:r>
            <a:r>
              <a:rPr lang="ru-RU" sz="1000" u="sng" dirty="0" smtClean="0">
                <a:hlinkClick r:id="rId16"/>
              </a:rPr>
              <a:t>www.keu.kz/ru/studentu/mnu-services-ru.html</a:t>
            </a:r>
            <a:endParaRPr lang="ru-RU" sz="1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36296" y="1628800"/>
            <a:ext cx="19444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/>
              <a:t>Академическая политика</a:t>
            </a:r>
          </a:p>
          <a:p>
            <a:r>
              <a:rPr lang="ru-RU" sz="1300" u="sng" dirty="0" smtClean="0">
                <a:hlinkClick r:id="rId7"/>
              </a:rPr>
              <a:t>https</a:t>
            </a:r>
            <a:r>
              <a:rPr lang="ru-RU" sz="1300" u="sng" dirty="0">
                <a:hlinkClick r:id="rId7"/>
              </a:rPr>
              <a:t>://</a:t>
            </a:r>
            <a:r>
              <a:rPr lang="ru-RU" sz="1300" u="sng" dirty="0" smtClean="0">
                <a:hlinkClick r:id="rId7"/>
              </a:rPr>
              <a:t>www.keu.kz/ru/studentu/akademicheskaya-politika.html</a:t>
            </a:r>
            <a:endParaRPr lang="ru-RU" sz="1300" dirty="0" smtClean="0"/>
          </a:p>
          <a:p>
            <a:r>
              <a:rPr lang="ru-RU" sz="1300" b="1" dirty="0" smtClean="0"/>
              <a:t>Трудоустройство </a:t>
            </a:r>
            <a:r>
              <a:rPr lang="ru-RU" sz="1300" b="1" dirty="0"/>
              <a:t>выпускников </a:t>
            </a:r>
            <a:r>
              <a:rPr lang="ru-RU" sz="1300" u="sng" dirty="0">
                <a:hlinkClick r:id="rId17"/>
              </a:rPr>
              <a:t>https://www.keu.kz/ru/trudoustrojstvo.html</a:t>
            </a:r>
            <a:endParaRPr lang="ru-RU" sz="1300" dirty="0"/>
          </a:p>
          <a:p>
            <a:r>
              <a:rPr lang="ru-RU" sz="1300" b="1" dirty="0"/>
              <a:t>Особенности реализации послевузовского образования </a:t>
            </a:r>
            <a:r>
              <a:rPr lang="ru-RU" sz="1300" u="sng" dirty="0">
                <a:hlinkClick r:id="rId18"/>
              </a:rPr>
              <a:t>https://www.keu.kz/ru/edu/pv.html</a:t>
            </a:r>
            <a:endParaRPr lang="ru-RU" sz="1300" dirty="0"/>
          </a:p>
          <a:p>
            <a:endParaRPr lang="ru-RU" sz="13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66078" y="908720"/>
            <a:ext cx="172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ВЫПУСКНИК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9555" y="2483604"/>
            <a:ext cx="1492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АБИТУРИЕНТ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16342" y="1691516"/>
            <a:ext cx="1059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СТУДЕНТ</a:t>
            </a:r>
          </a:p>
        </p:txBody>
      </p:sp>
    </p:spTree>
    <p:extLst>
      <p:ext uri="{BB962C8B-B14F-4D97-AF65-F5344CB8AC3E}">
        <p14:creationId xmlns="" xmlns:p14="http://schemas.microsoft.com/office/powerpoint/2010/main" val="91193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56796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16632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Стандарт </a:t>
            </a:r>
            <a:r>
              <a:rPr lang="ru-RU" sz="2000" b="1" dirty="0" smtClean="0">
                <a:solidFill>
                  <a:srgbClr val="C00000"/>
                </a:solidFill>
              </a:rPr>
              <a:t>5. Образовательные программы: их разработка, эффективность, непрерывный мониторинг и периодическая оценка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808" y="1228932"/>
            <a:ext cx="2727471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150"/>
              </a:spcAft>
              <a:buFont typeface="Wingdings" pitchFamily="2" charset="2"/>
              <a:buChar char="§"/>
            </a:pPr>
            <a:r>
              <a:rPr lang="ru-RU" sz="1200" b="1" dirty="0" smtClean="0">
                <a:latin typeface="+mj-lt"/>
              </a:rPr>
              <a:t>определение квалификационной характеристики выпускника </a:t>
            </a:r>
          </a:p>
          <a:p>
            <a:pPr marL="180975" indent="-180975">
              <a:spcAft>
                <a:spcPts val="150"/>
              </a:spcAft>
              <a:buFont typeface="Wingdings" pitchFamily="2" charset="2"/>
              <a:buChar char="§"/>
            </a:pPr>
            <a:r>
              <a:rPr lang="ru-RU" sz="1200" b="1" dirty="0" smtClean="0">
                <a:latin typeface="+mj-lt"/>
              </a:rPr>
              <a:t>модульный принцип построения ОП</a:t>
            </a:r>
          </a:p>
          <a:p>
            <a:pPr marL="180975" indent="-180975">
              <a:spcAft>
                <a:spcPts val="150"/>
              </a:spcAft>
              <a:buFont typeface="Wingdings" pitchFamily="2" charset="2"/>
              <a:buChar char="§"/>
            </a:pPr>
            <a:r>
              <a:rPr lang="ru-RU" sz="1200" b="1" dirty="0" smtClean="0">
                <a:latin typeface="+mj-lt"/>
              </a:rPr>
              <a:t>разработку образовательных траекторий</a:t>
            </a:r>
          </a:p>
          <a:p>
            <a:pPr marL="180975" indent="-180975">
              <a:spcAft>
                <a:spcPts val="150"/>
              </a:spcAft>
              <a:buFont typeface="Wingdings" pitchFamily="2" charset="2"/>
              <a:buChar char="§"/>
            </a:pPr>
            <a:r>
              <a:rPr lang="ru-RU" sz="1200" b="1" dirty="0" smtClean="0">
                <a:latin typeface="+mj-lt"/>
              </a:rPr>
              <a:t>обозначение результатов обучения</a:t>
            </a:r>
          </a:p>
          <a:p>
            <a:pPr marL="180975" indent="-180975">
              <a:spcAft>
                <a:spcPts val="150"/>
              </a:spcAft>
              <a:buFont typeface="Wingdings" pitchFamily="2" charset="2"/>
              <a:buChar char="§"/>
            </a:pPr>
            <a:r>
              <a:rPr lang="ru-RU" sz="1200" b="1" dirty="0" smtClean="0">
                <a:latin typeface="+mj-lt"/>
              </a:rPr>
              <a:t>определение перечня и объемов учебных модулей </a:t>
            </a:r>
          </a:p>
          <a:p>
            <a:pPr marL="180975" indent="-180975">
              <a:spcAft>
                <a:spcPts val="150"/>
              </a:spcAft>
              <a:buFont typeface="Wingdings" pitchFamily="2" charset="2"/>
              <a:buChar char="§"/>
            </a:pPr>
            <a:r>
              <a:rPr lang="ru-RU" sz="1200" b="1" dirty="0" smtClean="0">
                <a:latin typeface="+mj-lt"/>
              </a:rPr>
              <a:t>планирование профессиональной практики и стажировки</a:t>
            </a:r>
          </a:p>
          <a:p>
            <a:pPr marL="180975" indent="-180975">
              <a:spcAft>
                <a:spcPts val="150"/>
              </a:spcAft>
              <a:buFont typeface="Wingdings" pitchFamily="2" charset="2"/>
              <a:buChar char="§"/>
            </a:pPr>
            <a:r>
              <a:rPr lang="ru-RU" sz="1200" b="1" dirty="0" smtClean="0">
                <a:latin typeface="+mj-lt"/>
              </a:rPr>
              <a:t>установление количества кредитов</a:t>
            </a:r>
          </a:p>
          <a:p>
            <a:pPr marL="180975" indent="-180975">
              <a:spcAft>
                <a:spcPts val="150"/>
              </a:spcAft>
              <a:buFont typeface="Wingdings" pitchFamily="2" charset="2"/>
              <a:buChar char="§"/>
            </a:pPr>
            <a:r>
              <a:rPr lang="ru-RU" sz="1200" b="1" dirty="0" smtClean="0">
                <a:latin typeface="+mj-lt"/>
              </a:rPr>
              <a:t>развитие студента на протяжении всего периода обучения</a:t>
            </a:r>
          </a:p>
          <a:p>
            <a:pPr marL="180975" indent="-180975">
              <a:spcAft>
                <a:spcPts val="150"/>
              </a:spcAft>
              <a:buFont typeface="Wingdings" pitchFamily="2" charset="2"/>
              <a:buChar char="§"/>
            </a:pPr>
            <a:r>
              <a:rPr lang="ru-RU" sz="1200" b="1" dirty="0" smtClean="0">
                <a:latin typeface="+mj-lt"/>
              </a:rPr>
              <a:t>формирование КЭД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57105" y="2243170"/>
            <a:ext cx="2232248" cy="70097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6385" y="2278315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ОБРАЗОВАТЕЛЬНЫЕ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ПРОГРАММЫ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4075639" y="1430082"/>
            <a:ext cx="1230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Утверждает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4686973" y="1350220"/>
            <a:ext cx="1389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Ученый Совет</a:t>
            </a:r>
            <a:endParaRPr lang="ru-RU" sz="1600" dirty="0"/>
          </a:p>
        </p:txBody>
      </p:sp>
      <p:sp>
        <p:nvSpPr>
          <p:cNvPr id="19" name="Стрелка вниз 18"/>
          <p:cNvSpPr/>
          <p:nvPr/>
        </p:nvSpPr>
        <p:spPr>
          <a:xfrm flipV="1">
            <a:off x="4994684" y="3016149"/>
            <a:ext cx="225642" cy="1152128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918205" y="3016149"/>
            <a:ext cx="0" cy="11304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4987033" y="1052736"/>
            <a:ext cx="225642" cy="1152128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910554" y="1062348"/>
            <a:ext cx="0" cy="11304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16200000">
            <a:off x="4652031" y="3440428"/>
            <a:ext cx="1721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академическими комитетами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3798843" y="3547604"/>
            <a:ext cx="17532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Разрабатываются </a:t>
            </a:r>
            <a:endParaRPr lang="ru-RU" sz="1600" dirty="0"/>
          </a:p>
        </p:txBody>
      </p:sp>
      <p:sp>
        <p:nvSpPr>
          <p:cNvPr id="26" name="Стрелка вниз 25"/>
          <p:cNvSpPr/>
          <p:nvPr/>
        </p:nvSpPr>
        <p:spPr>
          <a:xfrm rot="5400000" flipH="1" flipV="1">
            <a:off x="6425862" y="1567167"/>
            <a:ext cx="225642" cy="125121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269844" y="1124517"/>
            <a:ext cx="19826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/>
              <a:t>ГОСО РК  (</a:t>
            </a:r>
            <a:r>
              <a:rPr lang="ru-RU" sz="1300" b="1" dirty="0" err="1" smtClean="0"/>
              <a:t>бакалавриат</a:t>
            </a:r>
            <a:r>
              <a:rPr lang="ru-RU" sz="1300" b="1" dirty="0" smtClean="0"/>
              <a:t>, магистратура, докторантура)</a:t>
            </a:r>
          </a:p>
          <a:p>
            <a:r>
              <a:rPr lang="ru-RU" sz="1300" b="1" dirty="0" smtClean="0"/>
              <a:t>ПС, НРК, типовому учебному плану, типовой учебной программе, стратегии развития университета</a:t>
            </a:r>
            <a:endParaRPr lang="ru-RU" sz="13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293805" y="2944142"/>
            <a:ext cx="15243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/>
              <a:t>ДАР, ДПДО,</a:t>
            </a:r>
          </a:p>
          <a:p>
            <a:r>
              <a:rPr lang="ru-RU" sz="1300" b="1" dirty="0" smtClean="0"/>
              <a:t>ППС, студенты, внешние </a:t>
            </a:r>
            <a:r>
              <a:rPr lang="ru-RU" sz="1300" b="1" dirty="0" err="1" smtClean="0"/>
              <a:t>стейкхолдеры</a:t>
            </a:r>
            <a:endParaRPr lang="ru-RU" sz="13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979090" y="3098738"/>
            <a:ext cx="1266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Контроль, мониторинг,</a:t>
            </a:r>
          </a:p>
          <a:p>
            <a:r>
              <a:rPr lang="ru-RU" sz="1500" b="1" dirty="0" smtClean="0"/>
              <a:t>экспертиза качества</a:t>
            </a:r>
            <a:endParaRPr lang="ru-RU" sz="15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876514" y="1809321"/>
            <a:ext cx="13933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/>
              <a:t>Соответствуют</a:t>
            </a:r>
          </a:p>
        </p:txBody>
      </p:sp>
      <p:graphicFrame>
        <p:nvGraphicFramePr>
          <p:cNvPr id="3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7340063"/>
              </p:ext>
            </p:extLst>
          </p:nvPr>
        </p:nvGraphicFramePr>
        <p:xfrm>
          <a:off x="187798" y="4581128"/>
          <a:ext cx="897532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674"/>
                <a:gridCol w="2592288"/>
                <a:gridCol w="3522363"/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Процедуры оценки и признания качества образовательной программы</a:t>
                      </a:r>
                      <a:endParaRPr lang="ru-RU" cap="all" baseline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внешние: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внутренние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косвенные</a:t>
                      </a:r>
                      <a:endParaRPr lang="ru-RU" b="1" dirty="0"/>
                    </a:p>
                  </a:txBody>
                  <a:tcPr/>
                </a:tc>
              </a:tr>
              <a:tr h="1323366">
                <a:tc>
                  <a:txBody>
                    <a:bodyPr/>
                    <a:lstStyle/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аккредитация,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международная экспертиза образовательных программ,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экспертиза отдельных элементов образовательной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самообследование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образовательной программы;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внутренний аудит образовательной программы;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административные проверки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внешняя оценка учебных достижений студентов (ВОУД);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сдача внешних экзаменов/прохождение независимых испытаний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профессиональных и научных конкурсах, конференциях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трелка вниз 35"/>
          <p:cNvSpPr/>
          <p:nvPr/>
        </p:nvSpPr>
        <p:spPr>
          <a:xfrm rot="5400000" flipH="1" flipV="1">
            <a:off x="6425862" y="2402542"/>
            <a:ext cx="225642" cy="125121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348522" y="2138237"/>
            <a:ext cx="225642" cy="1152128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6200000">
            <a:off x="3472195" y="2007856"/>
            <a:ext cx="0" cy="11304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934813" y="2762685"/>
            <a:ext cx="1131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включает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13270" y="2214476"/>
            <a:ext cx="12961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Разработка</a:t>
            </a:r>
            <a:endParaRPr lang="ru-RU" sz="1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974534" y="824518"/>
            <a:ext cx="5319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Университет </a:t>
            </a:r>
            <a:r>
              <a:rPr lang="ru-RU" sz="1600" dirty="0"/>
              <a:t>обеспечивает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554131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1653"/>
            <a:ext cx="9567963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064" y="99914"/>
            <a:ext cx="92714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Стандарт </a:t>
            </a:r>
            <a:r>
              <a:rPr lang="ru-RU" sz="21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 7. Научно-исследовательская работа  </a:t>
            </a:r>
            <a:endParaRPr lang="ru-RU" sz="2100" b="1" dirty="0">
              <a:solidFill>
                <a:srgbClr val="C00000"/>
              </a:solidFill>
              <a:latin typeface="Arial KZ" pitchFamily="34" charset="0"/>
              <a:ea typeface="Arial KZ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52029"/>
            <a:ext cx="5355857" cy="24206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2824" y="1196752"/>
            <a:ext cx="3514098" cy="4283480"/>
          </a:xfrm>
          <a:prstGeom prst="rect">
            <a:avLst/>
          </a:prstGeom>
        </p:spPr>
        <p:txBody>
          <a:bodyPr wrap="square" numCol="1" spcCol="540000">
            <a:spAutoFit/>
          </a:bodyPr>
          <a:lstStyle/>
          <a:p>
            <a:pPr marL="285750" lvl="0" indent="-2857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300" dirty="0"/>
              <a:t>привлечение крупных ученых к работе в университете</a:t>
            </a:r>
          </a:p>
          <a:p>
            <a:pPr marL="285750" lvl="0" indent="-2857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300" dirty="0"/>
              <a:t>инфраструктура </a:t>
            </a:r>
            <a:r>
              <a:rPr lang="ru-RU" sz="1300" dirty="0" smtClean="0"/>
              <a:t>НИР</a:t>
            </a:r>
          </a:p>
          <a:p>
            <a:pPr marL="285750" lvl="0" indent="-2857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300" dirty="0" smtClean="0"/>
              <a:t>информирование </a:t>
            </a:r>
            <a:r>
              <a:rPr lang="ru-RU" sz="1300" dirty="0"/>
              <a:t>о научных событиях</a:t>
            </a:r>
          </a:p>
          <a:p>
            <a:pPr marL="285750" lvl="0" indent="-2857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300" dirty="0"/>
              <a:t>бесплатный доступ к международным научным базам данных</a:t>
            </a:r>
          </a:p>
          <a:p>
            <a:pPr marL="285750" lvl="0" indent="-2857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300" dirty="0"/>
              <a:t>проведение международных форумов на базе университета</a:t>
            </a:r>
          </a:p>
          <a:p>
            <a:pPr marL="285750" lvl="0" indent="-2857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300" dirty="0" smtClean="0"/>
              <a:t>наличие </a:t>
            </a:r>
            <a:r>
              <a:rPr lang="ru-RU" sz="1300" dirty="0"/>
              <a:t>докторантуры </a:t>
            </a:r>
            <a:r>
              <a:rPr lang="en-US" sz="1300" dirty="0" smtClean="0"/>
              <a:t>PhD</a:t>
            </a:r>
            <a:r>
              <a:rPr lang="ru-RU" sz="1300" dirty="0" smtClean="0"/>
              <a:t> </a:t>
            </a:r>
          </a:p>
          <a:p>
            <a:pPr marL="285750" lvl="0" indent="-2857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300" dirty="0" smtClean="0"/>
              <a:t>наличие </a:t>
            </a:r>
            <a:r>
              <a:rPr lang="ru-RU" sz="1300" dirty="0"/>
              <a:t>журнала «Вестник КЭУ</a:t>
            </a:r>
            <a:r>
              <a:rPr lang="ru-RU" sz="1300" dirty="0" smtClean="0"/>
              <a:t>» </a:t>
            </a:r>
            <a:endParaRPr lang="ru-RU" sz="1300" dirty="0"/>
          </a:p>
          <a:p>
            <a:pPr marL="285750" lvl="0" indent="-2857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300" dirty="0"/>
              <a:t>финансирование  НИР </a:t>
            </a:r>
            <a:endParaRPr lang="ru-RU" sz="1300" dirty="0" smtClean="0"/>
          </a:p>
          <a:p>
            <a:pPr marL="285750" lvl="0" indent="-2857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300" dirty="0" smtClean="0"/>
              <a:t>внедрение </a:t>
            </a:r>
            <a:r>
              <a:rPr lang="ru-RU" sz="1300" dirty="0"/>
              <a:t>результатов НИР в учебный процесс</a:t>
            </a:r>
          </a:p>
          <a:p>
            <a:pPr marL="285750" lvl="0" indent="-2857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300" dirty="0"/>
              <a:t>содействие  в социальном, международном и научном партнерстве</a:t>
            </a:r>
          </a:p>
          <a:p>
            <a:pPr marL="285750" lvl="0" indent="-2857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300" dirty="0"/>
              <a:t>условия для интеграции образования, науки и производства – УНПК</a:t>
            </a:r>
          </a:p>
          <a:p>
            <a:pPr marL="285750" lvl="0" indent="-2857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300" dirty="0"/>
              <a:t>аккредитация науки в качестве субъекта научно-технической </a:t>
            </a:r>
            <a:r>
              <a:rPr lang="ru-RU" sz="1300" dirty="0" smtClean="0"/>
              <a:t>деятельности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166843"/>
            <a:ext cx="37444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планирование </a:t>
            </a:r>
            <a:r>
              <a:rPr lang="ru-RU" sz="1300" dirty="0"/>
              <a:t>и мониторинг </a:t>
            </a:r>
            <a:r>
              <a:rPr lang="ru-RU" sz="1300" dirty="0" smtClean="0"/>
              <a:t>результативности </a:t>
            </a:r>
            <a:r>
              <a:rPr lang="ru-RU" sz="1300" dirty="0"/>
              <a:t>научно-исследовательской деятельности </a:t>
            </a:r>
            <a:r>
              <a:rPr lang="ru-RU" sz="1300" dirty="0" smtClean="0"/>
              <a:t>– ЦМР НИР</a:t>
            </a:r>
            <a:endParaRPr lang="ru-RU" sz="13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наличие </a:t>
            </a:r>
            <a:r>
              <a:rPr lang="ru-RU" sz="1300" dirty="0"/>
              <a:t>Координационного совета по на науке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участие </a:t>
            </a:r>
            <a:r>
              <a:rPr lang="ru-RU" sz="1300" dirty="0"/>
              <a:t>в конкурсах на </a:t>
            </a:r>
            <a:r>
              <a:rPr lang="ru-RU" sz="1300" dirty="0" err="1"/>
              <a:t>грантовое</a:t>
            </a:r>
            <a:r>
              <a:rPr lang="ru-RU" sz="1300" dirty="0"/>
              <a:t> финансирование и на хоздоговорной основе научных исследований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реализация </a:t>
            </a:r>
            <a:r>
              <a:rPr lang="ru-RU" sz="1300" dirty="0"/>
              <a:t>инициативных научно-исследовательских тем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руководство </a:t>
            </a:r>
            <a:r>
              <a:rPr lang="ru-RU" sz="1300" dirty="0"/>
              <a:t>НИРС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работа </a:t>
            </a:r>
            <a:r>
              <a:rPr lang="ru-RU" sz="1300" dirty="0"/>
              <a:t>офиса «</a:t>
            </a:r>
            <a:r>
              <a:rPr lang="ru-RU" sz="1300" dirty="0" err="1"/>
              <a:t>Коммерционализации</a:t>
            </a:r>
            <a:r>
              <a:rPr lang="ru-RU" sz="1300" dirty="0"/>
              <a:t> и трансферта технологий»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работа </a:t>
            </a:r>
            <a:r>
              <a:rPr lang="ru-RU" sz="1300" dirty="0"/>
              <a:t>офиса </a:t>
            </a:r>
            <a:r>
              <a:rPr lang="ru-RU" sz="1300" dirty="0" err="1"/>
              <a:t>Коворкинг</a:t>
            </a:r>
            <a:r>
              <a:rPr lang="ru-RU" sz="1300" dirty="0"/>
              <a:t> центр «</a:t>
            </a:r>
            <a:r>
              <a:rPr lang="ru-RU" sz="1300" dirty="0" err="1"/>
              <a:t>Достык</a:t>
            </a:r>
            <a:r>
              <a:rPr lang="ru-RU" sz="1300" dirty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функционирование </a:t>
            </a:r>
            <a:r>
              <a:rPr lang="ru-RU" sz="1300" dirty="0"/>
              <a:t>научных школ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3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2387" y="661252"/>
            <a:ext cx="3877128" cy="505591"/>
          </a:xfrm>
          <a:prstGeom prst="roundRect">
            <a:avLst/>
          </a:prstGeom>
          <a:solidFill>
            <a:schemeClr val="accent1"/>
          </a:solidFill>
          <a:ln>
            <a:solidFill>
              <a:srgbClr val="CCE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НАУЧНО-ИССЛЕДОВАТЕЛЬСКАЯ СРЕДА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064" y="661252"/>
            <a:ext cx="3877128" cy="505591"/>
          </a:xfrm>
          <a:prstGeom prst="roundRect">
            <a:avLst/>
          </a:prstGeom>
          <a:solidFill>
            <a:schemeClr val="accent1"/>
          </a:solidFill>
          <a:ln>
            <a:solidFill>
              <a:srgbClr val="CCE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НАУЧНО-ИССЛЕДОВАТЕЛЬСКАЯ ДЕЯТЕЛЬНОСТЬ</a:t>
            </a:r>
            <a:endParaRPr lang="ru-RU" sz="1600" b="1" dirty="0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3764681" y="1916831"/>
            <a:ext cx="1519784" cy="543545"/>
          </a:xfrm>
          <a:prstGeom prst="stripedRigh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flipH="1">
            <a:off x="3772296" y="2453406"/>
            <a:ext cx="1519784" cy="543545"/>
          </a:xfrm>
          <a:prstGeom prst="stripedRight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22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1653"/>
            <a:ext cx="956796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61"/>
            <a:ext cx="8229600" cy="475927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  <a:cs typeface="Times New Roman" pitchFamily="18" charset="0"/>
              </a:rPr>
              <a:t>Стандарт 9. Информирование общественности</a:t>
            </a:r>
            <a:endParaRPr lang="ru-RU" sz="2500" dirty="0">
              <a:solidFill>
                <a:srgbClr val="C00000"/>
              </a:solidFill>
              <a:latin typeface="Arial KZ" pitchFamily="34" charset="0"/>
              <a:ea typeface="Arial KZ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836712"/>
            <a:ext cx="5544616" cy="367240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+mj-lt"/>
                <a:cs typeface="Times New Roman" pitchFamily="18" charset="0"/>
              </a:rPr>
              <a:t>ИНФОРМИРОВАНИЕ ОБЩЕСТВЕННОСТИ, ЧЕРЕЗ: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600" b="1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300" b="1" dirty="0" smtClean="0">
                <a:latin typeface="+mj-lt"/>
                <a:cs typeface="Times New Roman" pitchFamily="18" charset="0"/>
              </a:rPr>
              <a:t>официальный сайт университета </a:t>
            </a:r>
            <a:r>
              <a:rPr lang="ru-RU" sz="4300" b="1" u="sng" dirty="0" smtClean="0">
                <a:latin typeface="+mj-lt"/>
                <a:hlinkClick r:id="rId3"/>
              </a:rPr>
              <a:t>http://www.keu.kz</a:t>
            </a:r>
            <a:r>
              <a:rPr lang="ru-RU" sz="4300" b="1" dirty="0" smtClean="0">
                <a:latin typeface="+mj-lt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300" b="1" dirty="0" smtClean="0">
                <a:latin typeface="+mj-lt"/>
                <a:cs typeface="Times New Roman" pitchFamily="18" charset="0"/>
              </a:rPr>
              <a:t>конференции, семинары, круглые столы, форумы, образовательные выставки;</a:t>
            </a:r>
            <a:endParaRPr lang="en-US" sz="4300" b="1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300" b="1" dirty="0" smtClean="0">
                <a:latin typeface="+mj-lt"/>
                <a:cs typeface="Times New Roman" pitchFamily="18" charset="0"/>
              </a:rPr>
              <a:t>социальные сети;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300" b="1" dirty="0" smtClean="0">
                <a:latin typeface="+mj-lt"/>
                <a:cs typeface="Times New Roman" pitchFamily="18" charset="0"/>
              </a:rPr>
              <a:t>освещение деятельности университета в средствах массовой информации;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300" b="1" dirty="0" smtClean="0">
                <a:latin typeface="+mj-lt"/>
                <a:cs typeface="Times New Roman" pitchFamily="18" charset="0"/>
              </a:rPr>
              <a:t>ежегодный доклад ректора о результатах деятельности университета и планах на новый учебный год;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300" b="1" dirty="0" smtClean="0">
                <a:latin typeface="+mj-lt"/>
                <a:cs typeface="Times New Roman" pitchFamily="18" charset="0"/>
              </a:rPr>
              <a:t>Вестник КЭУ;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300" b="1" dirty="0" err="1" smtClean="0">
                <a:latin typeface="+mj-lt"/>
                <a:cs typeface="Times New Roman" pitchFamily="18" charset="0"/>
              </a:rPr>
              <a:t>репозиторий</a:t>
            </a:r>
            <a:r>
              <a:rPr lang="ru-RU" sz="4300" b="1" dirty="0" smtClean="0">
                <a:latin typeface="+mj-lt"/>
                <a:cs typeface="Times New Roman" pitchFamily="18" charset="0"/>
              </a:rPr>
              <a:t>, хранилище публикаций ППС;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300" b="1" dirty="0" err="1" smtClean="0">
                <a:latin typeface="+mj-lt"/>
                <a:cs typeface="Times New Roman" pitchFamily="18" charset="0"/>
              </a:rPr>
              <a:t>имиджевую</a:t>
            </a:r>
            <a:r>
              <a:rPr lang="ru-RU" sz="4300" b="1" dirty="0" smtClean="0">
                <a:latin typeface="+mj-lt"/>
                <a:cs typeface="Times New Roman" pitchFamily="18" charset="0"/>
              </a:rPr>
              <a:t> продукцию</a:t>
            </a:r>
          </a:p>
          <a:p>
            <a:pPr algn="just"/>
            <a:endParaRPr lang="ru-RU" sz="2000" dirty="0">
              <a:latin typeface="+mj-lt"/>
              <a:cs typeface="Times New Roman" pitchFamily="18" charset="0"/>
            </a:endParaRPr>
          </a:p>
        </p:txBody>
      </p:sp>
      <p:sp>
        <p:nvSpPr>
          <p:cNvPr id="2058" name="AutoShape 10" descr="Картинки по запросу КЭ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Картинки по запросу КЭ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09120"/>
            <a:ext cx="1250176" cy="1251398"/>
          </a:xfrm>
          <a:prstGeom prst="rect">
            <a:avLst/>
          </a:prstGeom>
        </p:spPr>
      </p:pic>
      <p:pic>
        <p:nvPicPr>
          <p:cNvPr id="2050" name="Picture 2" descr="C:\Users\VIKA\Desktop\e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7" y="83671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0" y="2763570"/>
            <a:ext cx="1841727" cy="1307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16" y="5258758"/>
            <a:ext cx="1340768" cy="1340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68255" y="5613671"/>
            <a:ext cx="3816424" cy="630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500" b="1" u="sng" dirty="0">
                <a:solidFill>
                  <a:srgbClr val="C00000"/>
                </a:solidFill>
                <a:hlinkClick r:id="rId3"/>
              </a:rPr>
              <a:t>http://www.keu.kz</a:t>
            </a:r>
            <a:endParaRPr lang="ru-RU" sz="3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768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" y="0"/>
            <a:ext cx="9567963" cy="6858000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575556" y="4293096"/>
            <a:ext cx="810931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9552" y="5301208"/>
            <a:ext cx="810931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6249" y="260648"/>
            <a:ext cx="93610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Документированная информация СВОК КЭУК </a:t>
            </a:r>
          </a:p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состоит из групп документов:</a:t>
            </a:r>
            <a:endParaRPr lang="ru-RU" sz="2500" b="1" dirty="0">
              <a:solidFill>
                <a:srgbClr val="C00000"/>
              </a:solidFill>
              <a:latin typeface="Arial KZ" pitchFamily="34" charset="0"/>
              <a:ea typeface="Arial KZ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340768"/>
            <a:ext cx="8145313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29036" y="151672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документированная </a:t>
            </a:r>
            <a:r>
              <a:rPr lang="ru-RU" sz="2000" b="1" dirty="0"/>
              <a:t>информация внешнего </a:t>
            </a:r>
            <a:r>
              <a:rPr lang="ru-RU" sz="2000" b="1" dirty="0" smtClean="0"/>
              <a:t>происхождения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2348880"/>
            <a:ext cx="8145313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9036" y="2556227"/>
            <a:ext cx="470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внутренняя </a:t>
            </a:r>
            <a:r>
              <a:rPr lang="ru-RU" sz="2000" b="1" dirty="0"/>
              <a:t>нормативная </a:t>
            </a:r>
            <a:r>
              <a:rPr lang="ru-RU" sz="2000" b="1" dirty="0" smtClean="0"/>
              <a:t>документация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29036" y="4474253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предписывающие документы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9036" y="5329965"/>
            <a:ext cx="7101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документы, подтверждающие деятельность вуза по обеспечению качества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9552" y="3329699"/>
            <a:ext cx="8145313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335699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документы</a:t>
            </a:r>
            <a:r>
              <a:rPr lang="ru-RU" sz="2000" b="1" dirty="0"/>
              <a:t>, определяющие методологию разработки 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внедрения системы </a:t>
            </a:r>
            <a:r>
              <a:rPr lang="ru-RU" sz="2000" b="1" dirty="0" smtClean="0"/>
              <a:t>внутреннего обеспечения </a:t>
            </a:r>
            <a:r>
              <a:rPr lang="ru-RU" sz="2000" b="1" dirty="0"/>
              <a:t>качества в </a:t>
            </a:r>
            <a:r>
              <a:rPr lang="ru-RU" sz="2000" b="1" dirty="0" smtClean="0"/>
              <a:t>вузе</a:t>
            </a:r>
            <a:endParaRPr lang="ru-RU" sz="2000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412776"/>
            <a:ext cx="792088" cy="668303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3" y="4342653"/>
            <a:ext cx="692973" cy="6929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2" y="5419462"/>
            <a:ext cx="724166" cy="6378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4" y="2345864"/>
            <a:ext cx="795104" cy="79510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4" y="3329085"/>
            <a:ext cx="763699" cy="763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51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"/>
            <a:ext cx="9187588" cy="6856859"/>
          </a:xfrm>
        </p:spPr>
      </p:pic>
    </p:spTree>
    <p:extLst>
      <p:ext uri="{BB962C8B-B14F-4D97-AF65-F5344CB8AC3E}">
        <p14:creationId xmlns="" xmlns:p14="http://schemas.microsoft.com/office/powerpoint/2010/main" val="39147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67963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168026"/>
            <a:ext cx="9289032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300" b="1" dirty="0" smtClean="0">
                <a:solidFill>
                  <a:srgbClr val="FF0000"/>
                </a:solidFill>
              </a:rPr>
              <a:t>Качество</a:t>
            </a:r>
            <a:r>
              <a:rPr lang="ru-RU" sz="2300" b="1" dirty="0" smtClean="0"/>
              <a:t>, определенное заинтересованными сторонами, это </a:t>
            </a:r>
            <a:r>
              <a:rPr lang="ru-RU" sz="2300" b="1" dirty="0" smtClean="0">
                <a:solidFill>
                  <a:srgbClr val="FF0000"/>
                </a:solidFill>
              </a:rPr>
              <a:t>дополнительная 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</a:rPr>
              <a:t>ценность</a:t>
            </a:r>
            <a:r>
              <a:rPr lang="ru-RU" sz="2300" b="1" dirty="0" smtClean="0"/>
              <a:t> </a:t>
            </a:r>
            <a:r>
              <a:rPr lang="en-US" sz="2300" b="1" dirty="0" smtClean="0"/>
              <a:t> </a:t>
            </a:r>
            <a:r>
              <a:rPr lang="ru-RU" sz="2300" b="1" dirty="0" smtClean="0"/>
              <a:t>между </a:t>
            </a:r>
            <a:r>
              <a:rPr lang="en-US" sz="2300" b="1" dirty="0" smtClean="0"/>
              <a:t> </a:t>
            </a:r>
            <a:r>
              <a:rPr lang="ru-RU" sz="2300" b="1" dirty="0" smtClean="0"/>
              <a:t>входом </a:t>
            </a:r>
            <a:r>
              <a:rPr lang="ru-RU" sz="2300" b="1" dirty="0" smtClean="0"/>
              <a:t>и </a:t>
            </a:r>
            <a:r>
              <a:rPr lang="en-US" sz="2300" b="1" dirty="0" smtClean="0"/>
              <a:t> </a:t>
            </a:r>
            <a:r>
              <a:rPr lang="ru-RU" sz="2300" b="1" dirty="0" smtClean="0"/>
              <a:t>выходом</a:t>
            </a:r>
            <a:r>
              <a:rPr lang="ru-RU" sz="2300" b="1" dirty="0" smtClean="0"/>
              <a:t>.</a:t>
            </a:r>
          </a:p>
          <a:p>
            <a:pPr algn="just"/>
            <a:r>
              <a:rPr lang="ru-RU" sz="2300" b="1" dirty="0" smtClean="0"/>
              <a:t> </a:t>
            </a:r>
          </a:p>
          <a:p>
            <a:pPr algn="just"/>
            <a:r>
              <a:rPr lang="ru-RU" sz="2300" b="1" dirty="0" smtClean="0"/>
              <a:t>Качество  это </a:t>
            </a:r>
            <a:r>
              <a:rPr lang="ru-RU" sz="2300" b="1" dirty="0" smtClean="0">
                <a:solidFill>
                  <a:srgbClr val="FF0000"/>
                </a:solidFill>
              </a:rPr>
              <a:t>дополнительная ценность</a:t>
            </a:r>
            <a:r>
              <a:rPr lang="ru-RU" sz="2300" b="1" dirty="0" smtClean="0"/>
              <a:t>:</a:t>
            </a:r>
          </a:p>
          <a:p>
            <a:pPr algn="just"/>
            <a:r>
              <a:rPr lang="ru-RU" sz="2300" b="1" dirty="0" smtClean="0"/>
              <a:t>- на институциональном уровне между </a:t>
            </a:r>
            <a:r>
              <a:rPr lang="ru-RU" sz="2300" b="1" dirty="0" smtClean="0">
                <a:solidFill>
                  <a:srgbClr val="FF0000"/>
                </a:solidFill>
              </a:rPr>
              <a:t>миссией</a:t>
            </a:r>
            <a:r>
              <a:rPr lang="ru-RU" sz="2300" b="1" dirty="0" smtClean="0"/>
              <a:t> вуза и </a:t>
            </a:r>
            <a:r>
              <a:rPr lang="ru-RU" sz="2300" b="1" dirty="0" smtClean="0">
                <a:solidFill>
                  <a:srgbClr val="FF0000"/>
                </a:solidFill>
              </a:rPr>
              <a:t>результатами</a:t>
            </a:r>
            <a:r>
              <a:rPr lang="ru-RU" sz="2300" b="1" dirty="0" smtClean="0"/>
              <a:t>;</a:t>
            </a:r>
          </a:p>
          <a:p>
            <a:pPr algn="just"/>
            <a:r>
              <a:rPr lang="ru-RU" sz="2300" b="1" dirty="0" smtClean="0"/>
              <a:t>- на уровне ОП между </a:t>
            </a:r>
            <a:r>
              <a:rPr lang="ru-RU" sz="2300" b="1" dirty="0" smtClean="0">
                <a:solidFill>
                  <a:srgbClr val="FF0000"/>
                </a:solidFill>
              </a:rPr>
              <a:t>РО</a:t>
            </a:r>
            <a:r>
              <a:rPr lang="ru-RU" sz="2300" b="1" dirty="0" smtClean="0"/>
              <a:t> поступившего </a:t>
            </a:r>
            <a:r>
              <a:rPr lang="ru-RU" sz="2300" b="1" dirty="0" smtClean="0">
                <a:solidFill>
                  <a:srgbClr val="FF0000"/>
                </a:solidFill>
              </a:rPr>
              <a:t>студента</a:t>
            </a:r>
            <a:r>
              <a:rPr lang="ru-RU" sz="2300" b="1" dirty="0" smtClean="0"/>
              <a:t> и достигнутыми </a:t>
            </a:r>
            <a:r>
              <a:rPr lang="ru-RU" sz="2300" b="1" dirty="0" smtClean="0">
                <a:solidFill>
                  <a:srgbClr val="FF0000"/>
                </a:solidFill>
              </a:rPr>
              <a:t>РО</a:t>
            </a:r>
            <a:r>
              <a:rPr lang="ru-RU" sz="2300" b="1" dirty="0" smtClean="0"/>
              <a:t> </a:t>
            </a:r>
            <a:r>
              <a:rPr lang="ru-RU" sz="2300" b="1" dirty="0" smtClean="0">
                <a:solidFill>
                  <a:srgbClr val="FF0000"/>
                </a:solidFill>
              </a:rPr>
              <a:t>выпускника</a:t>
            </a:r>
            <a:r>
              <a:rPr lang="ru-RU" sz="2300" b="1" dirty="0" smtClean="0"/>
              <a:t>.</a:t>
            </a:r>
          </a:p>
          <a:p>
            <a:pPr algn="just"/>
            <a:r>
              <a:rPr lang="ru-RU" sz="2300" b="1" dirty="0" smtClean="0"/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«Обеспечение качества образования» - процесс создания условий, способствующих качеству образования (обеспечение учебными ресурсами, инфраструктурой, учебными планами и программой). </a:t>
            </a:r>
            <a:endParaRPr kumimoji="0" lang="en-US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300" b="1" dirty="0" smtClean="0"/>
          </a:p>
          <a:p>
            <a:pPr algn="just"/>
            <a:r>
              <a:rPr lang="ru-RU" sz="2300" b="1" dirty="0" smtClean="0"/>
              <a:t>Качество условий → Качество процесса → Качество результата → Повышение качества.  </a:t>
            </a:r>
          </a:p>
          <a:p>
            <a:pPr algn="just"/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/>
              <a:t>Повышение качества - систематическая деятельность вуза, направленная на постоянное улучшение результативности и эффективности процессов. 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1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" y="0"/>
            <a:ext cx="9567963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504" y="692696"/>
            <a:ext cx="93610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</a:rPr>
              <a:t>Чтобы создать результативную организацию, </a:t>
            </a:r>
            <a:r>
              <a:rPr lang="ru-RU" sz="3600" dirty="0" smtClean="0">
                <a:solidFill>
                  <a:srgbClr val="002060"/>
                </a:solidFill>
              </a:rPr>
              <a:t>нужно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заменить власть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ответственностью</a:t>
            </a:r>
            <a:r>
              <a:rPr lang="ru-RU" sz="3600" dirty="0" smtClean="0">
                <a:solidFill>
                  <a:srgbClr val="002060"/>
                </a:solidFill>
              </a:rPr>
              <a:t>. </a:t>
            </a:r>
            <a:endParaRPr lang="en-US" sz="3600" dirty="0" smtClean="0">
              <a:solidFill>
                <a:srgbClr val="002060"/>
              </a:solidFill>
            </a:endParaRPr>
          </a:p>
          <a:p>
            <a:pPr algn="just"/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                                                        </a:t>
            </a:r>
            <a:r>
              <a:rPr lang="ru-RU" sz="3600" b="1" i="1" dirty="0" smtClean="0">
                <a:solidFill>
                  <a:srgbClr val="002060"/>
                </a:solidFill>
              </a:rPr>
              <a:t>Питер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Друкер</a:t>
            </a:r>
            <a:endParaRPr lang="en-US" sz="3600" b="1" i="1" dirty="0" smtClean="0">
              <a:solidFill>
                <a:srgbClr val="002060"/>
              </a:solidFill>
            </a:endParaRPr>
          </a:p>
          <a:p>
            <a:pPr algn="just"/>
            <a:endParaRPr lang="en-US" sz="3600" b="1" i="1" dirty="0" smtClean="0">
              <a:solidFill>
                <a:srgbClr val="002060"/>
              </a:solidFill>
            </a:endParaRPr>
          </a:p>
          <a:p>
            <a:pPr algn="just"/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Спасибо за внимание</a:t>
            </a:r>
            <a:r>
              <a:rPr lang="ru-RU" sz="44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!</a:t>
            </a:r>
            <a:endParaRPr lang="ru-RU" sz="4400" b="1" dirty="0">
              <a:solidFill>
                <a:srgbClr val="C00000"/>
              </a:solidFill>
              <a:latin typeface="Arial KZ" pitchFamily="34" charset="0"/>
              <a:ea typeface="Arial KZ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51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" y="0"/>
            <a:ext cx="9567963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 l="22443" t="20300" r="25389" b="13033"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551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0" y="857250"/>
            <a:ext cx="9124950" cy="6000750"/>
            <a:chOff x="2227" y="2331"/>
            <a:chExt cx="7254" cy="4877"/>
          </a:xfrm>
        </p:grpSpPr>
        <p:sp>
          <p:nvSpPr>
            <p:cNvPr id="14341" name="AutoShape 28"/>
            <p:cNvSpPr>
              <a:spLocks noChangeAspect="1" noChangeArrowheads="1" noTextEdit="1"/>
            </p:cNvSpPr>
            <p:nvPr/>
          </p:nvSpPr>
          <p:spPr bwMode="auto">
            <a:xfrm>
              <a:off x="2227" y="2331"/>
              <a:ext cx="7254" cy="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Rectangle 27"/>
            <p:cNvSpPr>
              <a:spLocks noChangeArrowheads="1"/>
            </p:cNvSpPr>
            <p:nvPr/>
          </p:nvSpPr>
          <p:spPr bwMode="auto">
            <a:xfrm>
              <a:off x="2422" y="2610"/>
              <a:ext cx="1130" cy="3205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400"/>
            </a:p>
            <a:p>
              <a:pPr algn="ctr" eaLnBrk="0" hangingPunct="0"/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Лидирующая роль руководства</a:t>
              </a:r>
              <a:endParaRPr lang="ru-RU" sz="1400"/>
            </a:p>
            <a:p>
              <a:pPr algn="ctr" eaLnBrk="0" hangingPunct="0"/>
              <a:r>
                <a:rPr lang="ru-RU" sz="1400" b="1" u="sng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1400"/>
            </a:p>
          </p:txBody>
        </p:sp>
        <p:sp>
          <p:nvSpPr>
            <p:cNvPr id="14343" name="Rectangle 26"/>
            <p:cNvSpPr>
              <a:spLocks noChangeArrowheads="1"/>
            </p:cNvSpPr>
            <p:nvPr/>
          </p:nvSpPr>
          <p:spPr bwMode="auto">
            <a:xfrm>
              <a:off x="5246" y="2610"/>
              <a:ext cx="1129" cy="3204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1600"/>
            </a:p>
            <a:p>
              <a:pPr algn="ctr" eaLnBrk="0" hangingPunct="0"/>
              <a:r>
                <a:rPr lang="ru-RU" sz="1600" b="1">
                  <a:latin typeface="Times New Roman" pitchFamily="18" charset="0"/>
                  <a:cs typeface="Times New Roman" pitchFamily="18" charset="0"/>
                </a:rPr>
                <a:t>Менеджмент процессов</a:t>
              </a:r>
              <a:endParaRPr lang="ru-RU" sz="1600"/>
            </a:p>
            <a:p>
              <a:pPr algn="ctr" eaLnBrk="0" hangingPunct="0"/>
              <a:r>
                <a:rPr lang="ru-RU" sz="1600" b="1" u="sng">
                  <a:latin typeface="Times New Roman" pitchFamily="18" charset="0"/>
                  <a:cs typeface="Times New Roman" pitchFamily="18" charset="0"/>
                </a:rPr>
                <a:t>140</a:t>
              </a:r>
              <a:endParaRPr lang="ru-RU" sz="1600"/>
            </a:p>
          </p:txBody>
        </p:sp>
        <p:sp>
          <p:nvSpPr>
            <p:cNvPr id="14344" name="Rectangle 25"/>
            <p:cNvSpPr>
              <a:spLocks noChangeArrowheads="1"/>
            </p:cNvSpPr>
            <p:nvPr/>
          </p:nvSpPr>
          <p:spPr bwMode="auto">
            <a:xfrm>
              <a:off x="8069" y="2610"/>
              <a:ext cx="1130" cy="3204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1400"/>
            </a:p>
            <a:p>
              <a:pPr algn="ctr" eaLnBrk="0" hangingPunct="0"/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Результаты деятельности вуза</a:t>
              </a:r>
              <a:endParaRPr lang="ru-RU" sz="1400"/>
            </a:p>
            <a:p>
              <a:pPr algn="ctr" eaLnBrk="0" hangingPunct="0"/>
              <a:r>
                <a:rPr lang="ru-RU" sz="1400" b="1" u="sng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1400"/>
            </a:p>
          </p:txBody>
        </p:sp>
        <p:sp>
          <p:nvSpPr>
            <p:cNvPr id="14345" name="Rectangle 24"/>
            <p:cNvSpPr>
              <a:spLocks noChangeArrowheads="1"/>
            </p:cNvSpPr>
            <p:nvPr/>
          </p:nvSpPr>
          <p:spPr bwMode="auto">
            <a:xfrm>
              <a:off x="3693" y="2610"/>
              <a:ext cx="1412" cy="836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/>
            </a:p>
            <a:p>
              <a:pPr algn="ctr" eaLnBrk="0" hangingPunct="0"/>
              <a:r>
                <a:rPr lang="ru-RU" sz="1600" b="1">
                  <a:latin typeface="Times New Roman" pitchFamily="18" charset="0"/>
                  <a:cs typeface="Times New Roman" pitchFamily="18" charset="0"/>
                </a:rPr>
                <a:t>Политика и стратегия</a:t>
              </a:r>
              <a:endParaRPr lang="ru-RU" sz="1600"/>
            </a:p>
            <a:p>
              <a:pPr algn="ctr" eaLnBrk="0" hangingPunct="0"/>
              <a:r>
                <a:rPr lang="ru-RU" sz="1600" b="1" u="sng">
                  <a:latin typeface="Times New Roman" pitchFamily="18" charset="0"/>
                  <a:cs typeface="Times New Roman" pitchFamily="18" charset="0"/>
                </a:rPr>
                <a:t>80</a:t>
              </a:r>
              <a:endParaRPr lang="ru-RU" sz="1600"/>
            </a:p>
          </p:txBody>
        </p:sp>
        <p:sp>
          <p:nvSpPr>
            <p:cNvPr id="14346" name="Rectangle 23"/>
            <p:cNvSpPr>
              <a:spLocks noChangeArrowheads="1"/>
            </p:cNvSpPr>
            <p:nvPr/>
          </p:nvSpPr>
          <p:spPr bwMode="auto">
            <a:xfrm>
              <a:off x="3693" y="3725"/>
              <a:ext cx="1413" cy="83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600"/>
            </a:p>
            <a:p>
              <a:pPr algn="ctr" eaLnBrk="0" hangingPunct="0"/>
              <a:r>
                <a:rPr lang="ru-RU" sz="1600" b="1">
                  <a:latin typeface="Times New Roman" pitchFamily="18" charset="0"/>
                  <a:cs typeface="Times New Roman" pitchFamily="18" charset="0"/>
                </a:rPr>
                <a:t>Менеджмент персонала</a:t>
              </a:r>
              <a:endParaRPr lang="ru-RU" sz="1600"/>
            </a:p>
            <a:p>
              <a:pPr algn="ctr" eaLnBrk="0" hangingPunct="0"/>
              <a:r>
                <a:rPr lang="ru-RU" sz="1600" b="1" u="sng">
                  <a:latin typeface="Times New Roman" pitchFamily="18" charset="0"/>
                  <a:cs typeface="Times New Roman" pitchFamily="18" charset="0"/>
                </a:rPr>
                <a:t>90</a:t>
              </a:r>
              <a:endParaRPr lang="ru-RU" sz="1600"/>
            </a:p>
          </p:txBody>
        </p:sp>
        <p:sp>
          <p:nvSpPr>
            <p:cNvPr id="14347" name="Rectangle 22"/>
            <p:cNvSpPr>
              <a:spLocks noChangeArrowheads="1"/>
            </p:cNvSpPr>
            <p:nvPr/>
          </p:nvSpPr>
          <p:spPr bwMode="auto">
            <a:xfrm>
              <a:off x="3693" y="4979"/>
              <a:ext cx="1412" cy="83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1600"/>
            </a:p>
            <a:p>
              <a:pPr algn="ctr" eaLnBrk="0" hangingPunct="0"/>
              <a:r>
                <a:rPr lang="ru-RU" sz="1600" b="1">
                  <a:latin typeface="Times New Roman" pitchFamily="18" charset="0"/>
                  <a:cs typeface="Times New Roman" pitchFamily="18" charset="0"/>
                </a:rPr>
                <a:t>Ресурсы и партнеры</a:t>
              </a:r>
              <a:endParaRPr lang="ru-RU" sz="1600"/>
            </a:p>
            <a:p>
              <a:pPr algn="ctr" eaLnBrk="0" hangingPunct="0"/>
              <a:r>
                <a:rPr lang="ru-RU" sz="1600" b="1" u="sng">
                  <a:latin typeface="Times New Roman" pitchFamily="18" charset="0"/>
                  <a:cs typeface="Times New Roman" pitchFamily="18" charset="0"/>
                </a:rPr>
                <a:t>90</a:t>
              </a:r>
              <a:endParaRPr lang="ru-RU" sz="1600"/>
            </a:p>
          </p:txBody>
        </p:sp>
        <p:sp>
          <p:nvSpPr>
            <p:cNvPr id="14348" name="Rectangle 21"/>
            <p:cNvSpPr>
              <a:spLocks noChangeArrowheads="1"/>
            </p:cNvSpPr>
            <p:nvPr/>
          </p:nvSpPr>
          <p:spPr bwMode="auto">
            <a:xfrm>
              <a:off x="6516" y="2610"/>
              <a:ext cx="1413" cy="836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1400"/>
            </a:p>
            <a:p>
              <a:pPr algn="ctr" eaLnBrk="0" hangingPunct="0"/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Удовлетворенность потребителей</a:t>
              </a:r>
              <a:endParaRPr lang="ru-RU" sz="1400"/>
            </a:p>
            <a:p>
              <a:pPr algn="ctr" eaLnBrk="0" hangingPunct="0"/>
              <a:r>
                <a:rPr lang="ru-RU" sz="1400" b="1" u="sng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1400"/>
            </a:p>
          </p:txBody>
        </p:sp>
        <p:sp>
          <p:nvSpPr>
            <p:cNvPr id="14349" name="Rectangle 20"/>
            <p:cNvSpPr>
              <a:spLocks noChangeArrowheads="1"/>
            </p:cNvSpPr>
            <p:nvPr/>
          </p:nvSpPr>
          <p:spPr bwMode="auto">
            <a:xfrm>
              <a:off x="6516" y="3725"/>
              <a:ext cx="1413" cy="83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1400"/>
            </a:p>
            <a:p>
              <a:pPr algn="ctr" eaLnBrk="0" hangingPunct="0"/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Удовлетворенность персонала</a:t>
              </a:r>
              <a:endParaRPr lang="ru-RU" sz="1400"/>
            </a:p>
            <a:p>
              <a:pPr algn="ctr" eaLnBrk="0" hangingPunct="0"/>
              <a:r>
                <a:rPr lang="ru-RU" sz="1400" b="1" u="sng">
                  <a:latin typeface="Times New Roman" pitchFamily="18" charset="0"/>
                  <a:cs typeface="Times New Roman" pitchFamily="18" charset="0"/>
                </a:rPr>
                <a:t>90</a:t>
              </a:r>
              <a:endParaRPr lang="ru-RU" sz="1400"/>
            </a:p>
          </p:txBody>
        </p:sp>
        <p:sp>
          <p:nvSpPr>
            <p:cNvPr id="14350" name="Rectangle 19"/>
            <p:cNvSpPr>
              <a:spLocks noChangeArrowheads="1"/>
            </p:cNvSpPr>
            <p:nvPr/>
          </p:nvSpPr>
          <p:spPr bwMode="auto">
            <a:xfrm>
              <a:off x="6516" y="4979"/>
              <a:ext cx="1414" cy="83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1400"/>
            </a:p>
            <a:p>
              <a:pPr algn="ctr" eaLnBrk="0" hangingPunct="0"/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Влияние вуза на общество</a:t>
              </a:r>
              <a:endParaRPr lang="ru-RU" sz="1400"/>
            </a:p>
            <a:p>
              <a:pPr algn="ctr" eaLnBrk="0" hangingPunct="0"/>
              <a:r>
                <a:rPr lang="ru-RU" sz="1400" b="1" u="sng">
                  <a:latin typeface="Times New Roman" pitchFamily="18" charset="0"/>
                  <a:cs typeface="Times New Roman" pitchFamily="18" charset="0"/>
                </a:rPr>
                <a:t>60</a:t>
              </a:r>
              <a:endParaRPr lang="ru-RU" sz="1400"/>
            </a:p>
          </p:txBody>
        </p:sp>
        <p:sp>
          <p:nvSpPr>
            <p:cNvPr id="14351" name="Rectangle 18"/>
            <p:cNvSpPr>
              <a:spLocks noChangeArrowheads="1"/>
            </p:cNvSpPr>
            <p:nvPr/>
          </p:nvSpPr>
          <p:spPr bwMode="auto">
            <a:xfrm>
              <a:off x="3552" y="2888"/>
              <a:ext cx="142" cy="14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Rectangle 17"/>
            <p:cNvSpPr>
              <a:spLocks noChangeArrowheads="1"/>
            </p:cNvSpPr>
            <p:nvPr/>
          </p:nvSpPr>
          <p:spPr bwMode="auto">
            <a:xfrm>
              <a:off x="5105" y="2888"/>
              <a:ext cx="141" cy="1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Rectangle 16"/>
            <p:cNvSpPr>
              <a:spLocks noChangeArrowheads="1"/>
            </p:cNvSpPr>
            <p:nvPr/>
          </p:nvSpPr>
          <p:spPr bwMode="auto">
            <a:xfrm>
              <a:off x="5105" y="5257"/>
              <a:ext cx="139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Rectangle 15"/>
            <p:cNvSpPr>
              <a:spLocks noChangeArrowheads="1"/>
            </p:cNvSpPr>
            <p:nvPr/>
          </p:nvSpPr>
          <p:spPr bwMode="auto">
            <a:xfrm>
              <a:off x="3552" y="4003"/>
              <a:ext cx="140" cy="1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Rectangle 14"/>
            <p:cNvSpPr>
              <a:spLocks noChangeArrowheads="1"/>
            </p:cNvSpPr>
            <p:nvPr/>
          </p:nvSpPr>
          <p:spPr bwMode="auto">
            <a:xfrm>
              <a:off x="5105" y="4003"/>
              <a:ext cx="139" cy="1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Rectangle 13"/>
            <p:cNvSpPr>
              <a:spLocks noChangeArrowheads="1"/>
            </p:cNvSpPr>
            <p:nvPr/>
          </p:nvSpPr>
          <p:spPr bwMode="auto">
            <a:xfrm>
              <a:off x="3552" y="5257"/>
              <a:ext cx="140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Rectangle 12"/>
            <p:cNvSpPr>
              <a:spLocks noChangeArrowheads="1"/>
            </p:cNvSpPr>
            <p:nvPr/>
          </p:nvSpPr>
          <p:spPr bwMode="auto">
            <a:xfrm>
              <a:off x="6375" y="5257"/>
              <a:ext cx="140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Rectangle 11"/>
            <p:cNvSpPr>
              <a:spLocks noChangeArrowheads="1"/>
            </p:cNvSpPr>
            <p:nvPr/>
          </p:nvSpPr>
          <p:spPr bwMode="auto">
            <a:xfrm>
              <a:off x="7928" y="5257"/>
              <a:ext cx="140" cy="1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Rectangle 10"/>
            <p:cNvSpPr>
              <a:spLocks noChangeArrowheads="1"/>
            </p:cNvSpPr>
            <p:nvPr/>
          </p:nvSpPr>
          <p:spPr bwMode="auto">
            <a:xfrm>
              <a:off x="6375" y="4003"/>
              <a:ext cx="140" cy="1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Rectangle 9"/>
            <p:cNvSpPr>
              <a:spLocks noChangeArrowheads="1"/>
            </p:cNvSpPr>
            <p:nvPr/>
          </p:nvSpPr>
          <p:spPr bwMode="auto">
            <a:xfrm>
              <a:off x="7928" y="4003"/>
              <a:ext cx="140" cy="1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Rectangle 8"/>
            <p:cNvSpPr>
              <a:spLocks noChangeArrowheads="1"/>
            </p:cNvSpPr>
            <p:nvPr/>
          </p:nvSpPr>
          <p:spPr bwMode="auto">
            <a:xfrm>
              <a:off x="7928" y="2888"/>
              <a:ext cx="141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Rectangle 7"/>
            <p:cNvSpPr>
              <a:spLocks noChangeArrowheads="1"/>
            </p:cNvSpPr>
            <p:nvPr/>
          </p:nvSpPr>
          <p:spPr bwMode="auto">
            <a:xfrm>
              <a:off x="6375" y="2888"/>
              <a:ext cx="141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AutoShape 6"/>
            <p:cNvSpPr>
              <a:spLocks noChangeArrowheads="1"/>
            </p:cNvSpPr>
            <p:nvPr/>
          </p:nvSpPr>
          <p:spPr bwMode="auto">
            <a:xfrm>
              <a:off x="2422" y="6233"/>
              <a:ext cx="3671" cy="139"/>
            </a:xfrm>
            <a:prstGeom prst="leftRightArrow">
              <a:avLst>
                <a:gd name="adj1" fmla="val 50000"/>
                <a:gd name="adj2" fmla="val 528201"/>
              </a:avLst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AutoShape 5"/>
            <p:cNvSpPr>
              <a:spLocks noChangeArrowheads="1"/>
            </p:cNvSpPr>
            <p:nvPr/>
          </p:nvSpPr>
          <p:spPr bwMode="auto">
            <a:xfrm>
              <a:off x="6657" y="6233"/>
              <a:ext cx="2400" cy="139"/>
            </a:xfrm>
            <a:prstGeom prst="leftRightArrow">
              <a:avLst>
                <a:gd name="adj1" fmla="val 50000"/>
                <a:gd name="adj2" fmla="val 345324"/>
              </a:avLst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4365" name="AutoShape 4"/>
            <p:cNvCxnSpPr>
              <a:cxnSpLocks noChangeShapeType="1"/>
            </p:cNvCxnSpPr>
            <p:nvPr/>
          </p:nvCxnSpPr>
          <p:spPr bwMode="auto">
            <a:xfrm rot="5400000">
              <a:off x="6057" y="4550"/>
              <a:ext cx="1" cy="3599"/>
            </a:xfrm>
            <a:prstGeom prst="bentConnector3">
              <a:avLst>
                <a:gd name="adj1" fmla="val 38900014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4366" name="Rectangle 3"/>
            <p:cNvSpPr>
              <a:spLocks noChangeArrowheads="1"/>
            </p:cNvSpPr>
            <p:nvPr/>
          </p:nvSpPr>
          <p:spPr bwMode="auto">
            <a:xfrm>
              <a:off x="3269" y="5815"/>
              <a:ext cx="1977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Возможности</a:t>
              </a:r>
              <a:endParaRPr lang="ru-RU" sz="2000"/>
            </a:p>
          </p:txBody>
        </p:sp>
        <p:sp>
          <p:nvSpPr>
            <p:cNvPr id="14367" name="Rectangle 2"/>
            <p:cNvSpPr>
              <a:spLocks noChangeArrowheads="1"/>
            </p:cNvSpPr>
            <p:nvPr/>
          </p:nvSpPr>
          <p:spPr bwMode="auto">
            <a:xfrm>
              <a:off x="6799" y="5815"/>
              <a:ext cx="1977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Результаты</a:t>
              </a:r>
              <a:endParaRPr lang="ru-RU" sz="2000"/>
            </a:p>
          </p:txBody>
        </p:sp>
      </p:grpSp>
      <p:sp>
        <p:nvSpPr>
          <p:cNvPr id="14340" name="Прямоугольник 30"/>
          <p:cNvSpPr>
            <a:spLocks noChangeArrowheads="1"/>
          </p:cNvSpPr>
          <p:nvPr/>
        </p:nvSpPr>
        <p:spPr bwMode="auto">
          <a:xfrm>
            <a:off x="571500" y="357188"/>
            <a:ext cx="790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совершенствования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EFQM</a:t>
            </a:r>
            <a:endParaRPr lang="ru-RU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Диаграмма 1"/>
          <p:cNvPicPr>
            <a:picLocks noChangeArrowheads="1"/>
          </p:cNvPicPr>
          <p:nvPr/>
        </p:nvPicPr>
        <p:blipFill>
          <a:blip r:embed="rId3" cstate="print"/>
          <a:srcRect b="-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" y="0"/>
            <a:ext cx="9567963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18754"/>
            <a:ext cx="90730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Модель системы внутреннего обеспечения качества</a:t>
            </a:r>
            <a:endParaRPr lang="ru-RU" sz="2500" b="1" dirty="0">
              <a:solidFill>
                <a:srgbClr val="C00000"/>
              </a:solidFill>
              <a:latin typeface="Arial KZ" pitchFamily="34" charset="0"/>
              <a:ea typeface="Arial KZ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37956271"/>
              </p:ext>
            </p:extLst>
          </p:nvPr>
        </p:nvGraphicFramePr>
        <p:xfrm>
          <a:off x="247650" y="619125"/>
          <a:ext cx="9029700" cy="6219825"/>
        </p:xfrm>
        <a:graphic>
          <a:graphicData uri="http://schemas.openxmlformats.org/presentationml/2006/ole">
            <p:oleObj spid="_x0000_s2063" name="Документ" r:id="rId5" imgW="9406280" imgH="6483312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878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" y="0"/>
            <a:ext cx="9567963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18754"/>
            <a:ext cx="90730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Стандарт 1. Миссия, стратегическое планирование </a:t>
            </a:r>
          </a:p>
          <a:p>
            <a:pPr algn="ctr"/>
            <a:r>
              <a:rPr lang="ru-RU" sz="2500" b="1" dirty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и политика в области обеспечения качеством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1540" y="932526"/>
            <a:ext cx="8766974" cy="2035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1540" y="4797151"/>
            <a:ext cx="8766974" cy="165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98838" y="4134852"/>
            <a:ext cx="423237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</a:rPr>
              <a:t>Лежит в основе и соответствует</a:t>
            </a:r>
            <a:endParaRPr lang="ru-RU" sz="23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3116906"/>
            <a:ext cx="471379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</a:rPr>
              <a:t>Определяющие внешние факторы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2012" y="980822"/>
            <a:ext cx="8786501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"/>
              </a:spcBef>
            </a:pPr>
            <a:r>
              <a:rPr lang="ru-RU" sz="1600" b="1" dirty="0"/>
              <a:t>Стратегический  план  </a:t>
            </a:r>
            <a:r>
              <a:rPr lang="ru-RU" sz="1600" b="1" dirty="0" smtClean="0"/>
              <a:t>развития  РК  </a:t>
            </a:r>
            <a:r>
              <a:rPr lang="ru-RU" sz="1600" b="1" dirty="0"/>
              <a:t>до  </a:t>
            </a:r>
            <a:r>
              <a:rPr lang="ru-RU" sz="1600" b="1" dirty="0" smtClean="0"/>
              <a:t>2020 г.  Государственная  </a:t>
            </a:r>
            <a:r>
              <a:rPr lang="ru-RU" sz="1600" b="1" dirty="0"/>
              <a:t>программа  развития  образования  и  науки </a:t>
            </a:r>
            <a:r>
              <a:rPr lang="ru-RU" sz="1600" b="1" dirty="0" smtClean="0"/>
              <a:t>РК на </a:t>
            </a:r>
            <a:r>
              <a:rPr lang="ru-RU" sz="1600" b="1" dirty="0"/>
              <a:t>2016-2019  </a:t>
            </a:r>
            <a:r>
              <a:rPr lang="ru-RU" sz="1600" b="1" dirty="0" smtClean="0"/>
              <a:t>годы</a:t>
            </a:r>
            <a:endParaRPr lang="ru-RU" sz="1600" b="1" dirty="0"/>
          </a:p>
          <a:p>
            <a:pPr algn="ctr">
              <a:spcBef>
                <a:spcPts val="150"/>
              </a:spcBef>
            </a:pPr>
            <a:r>
              <a:rPr lang="ru-RU" sz="1600" b="1" dirty="0" smtClean="0"/>
              <a:t>Ежегодные Послания </a:t>
            </a:r>
            <a:r>
              <a:rPr lang="ru-RU" sz="1600" b="1" dirty="0"/>
              <a:t>Президента РК</a:t>
            </a:r>
          </a:p>
          <a:p>
            <a:pPr algn="ctr">
              <a:spcBef>
                <a:spcPts val="150"/>
              </a:spcBef>
            </a:pPr>
            <a:r>
              <a:rPr lang="ru-RU" sz="1600" b="1" dirty="0"/>
              <a:t>Закон  Республики Казахстан  «Об образовании</a:t>
            </a:r>
            <a:r>
              <a:rPr lang="ru-RU" sz="1600" b="1" dirty="0" smtClean="0"/>
              <a:t>»  </a:t>
            </a:r>
          </a:p>
          <a:p>
            <a:pPr algn="ctr">
              <a:spcBef>
                <a:spcPts val="150"/>
              </a:spcBef>
            </a:pPr>
            <a:r>
              <a:rPr lang="ru-RU" sz="1600" b="1" spc="-30" dirty="0" smtClean="0"/>
              <a:t>Правила </a:t>
            </a:r>
            <a:r>
              <a:rPr lang="ru-RU" sz="1600" b="1" spc="-30" dirty="0"/>
              <a:t>организации учебного процесса  по  кредитной  технологии  </a:t>
            </a:r>
            <a:r>
              <a:rPr lang="ru-RU" sz="1600" b="1" spc="-30" dirty="0" smtClean="0"/>
              <a:t>обучения, ГОС ВО,  ГОС ПО, ПС</a:t>
            </a:r>
          </a:p>
          <a:p>
            <a:pPr algn="ctr">
              <a:spcBef>
                <a:spcPts val="150"/>
              </a:spcBef>
            </a:pPr>
            <a:r>
              <a:rPr lang="ru-RU" sz="1600" b="1" dirty="0" smtClean="0"/>
              <a:t>Тенденции </a:t>
            </a:r>
            <a:r>
              <a:rPr lang="ru-RU" sz="1600" b="1" dirty="0"/>
              <a:t>на рынке образовательных </a:t>
            </a:r>
            <a:r>
              <a:rPr lang="ru-RU" sz="1600" b="1" dirty="0" smtClean="0"/>
              <a:t>услуг, </a:t>
            </a:r>
            <a:r>
              <a:rPr lang="en-US" sz="1600" b="1" dirty="0" smtClean="0"/>
              <a:t>SWOT</a:t>
            </a:r>
            <a:r>
              <a:rPr lang="ru-RU" sz="1600" b="1" dirty="0" smtClean="0"/>
              <a:t>-анализ внешней среды</a:t>
            </a:r>
            <a:endParaRPr lang="ru-RU" sz="1600" b="1" dirty="0"/>
          </a:p>
          <a:p>
            <a:pPr algn="ctr">
              <a:spcBef>
                <a:spcPts val="150"/>
              </a:spcBef>
            </a:pPr>
            <a:r>
              <a:rPr lang="ru-RU" sz="1600" b="1" dirty="0" smtClean="0"/>
              <a:t>Материальные </a:t>
            </a:r>
            <a:r>
              <a:rPr lang="ru-RU" sz="1600" b="1" dirty="0"/>
              <a:t>и </a:t>
            </a:r>
            <a:r>
              <a:rPr lang="ru-RU" sz="1600" b="1" dirty="0" smtClean="0"/>
              <a:t>финансовые ресурсы </a:t>
            </a:r>
            <a:r>
              <a:rPr lang="ru-RU" sz="1600" b="1" dirty="0"/>
              <a:t>университета.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4852704"/>
            <a:ext cx="813690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ru-RU" sz="1600" b="1" dirty="0" smtClean="0"/>
              <a:t>Миссия </a:t>
            </a:r>
          </a:p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ru-RU" sz="1600" b="1" dirty="0" smtClean="0"/>
              <a:t>Стратегия</a:t>
            </a:r>
          </a:p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ru-RU" sz="1600" b="1" dirty="0" smtClean="0"/>
              <a:t>Стратегический план</a:t>
            </a:r>
          </a:p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ru-RU" sz="1600" b="1" dirty="0" smtClean="0"/>
              <a:t>Оперативный план</a:t>
            </a:r>
          </a:p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ru-RU" sz="1600" b="1" dirty="0" smtClean="0"/>
              <a:t>Организационно-методические документы, регламентирующие процессы управления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1540" y="3649476"/>
            <a:ext cx="8766974" cy="47705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70668" y="3649477"/>
            <a:ext cx="78488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cap="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Политика В </a:t>
            </a:r>
            <a:r>
              <a:rPr lang="ru-RU" sz="2500" b="1" cap="all" dirty="0">
                <a:solidFill>
                  <a:schemeClr val="bg1"/>
                </a:solidFill>
                <a:latin typeface="+mj-lt"/>
                <a:cs typeface="Arial" pitchFamily="34" charset="0"/>
              </a:rPr>
              <a:t>области </a:t>
            </a:r>
            <a:r>
              <a:rPr lang="ru-RU" sz="2500" b="1" cap="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Обеспечения  Качества</a:t>
            </a:r>
            <a:endParaRPr lang="ru-RU" sz="2500" cap="all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5400000" flipV="1">
            <a:off x="4570183" y="-1415355"/>
            <a:ext cx="489687" cy="8766974"/>
          </a:xfrm>
          <a:prstGeom prst="righ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 rot="16200000">
            <a:off x="4550657" y="413664"/>
            <a:ext cx="489687" cy="8766974"/>
          </a:xfrm>
          <a:prstGeom prst="righ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2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04048" y="302812"/>
            <a:ext cx="4139951" cy="55399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" y="287424"/>
            <a:ext cx="4716018" cy="55399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077072"/>
            <a:ext cx="9143999" cy="55399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72035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smtClean="0">
                <a:solidFill>
                  <a:schemeClr val="bg1"/>
                </a:solidFill>
              </a:rPr>
              <a:t>МИССИЯ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30495" y="302812"/>
            <a:ext cx="1887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smtClean="0">
                <a:solidFill>
                  <a:schemeClr val="bg1"/>
                </a:solidFill>
              </a:rPr>
              <a:t>ВИДЕНИЕ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856810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500" b="1" smtClean="0"/>
              <a:t>КЭУ, являясь одним из ведущих вузов Казахстана экономического профиля, позиционирует себя как инновационный университет, реализующий образовательную и научную политику как основу профессионального роста и личностного развития специалистов для экономики Казахстана; стремящийся к достижению конкурентных позиций в мировом образовательном пространстве</a:t>
            </a:r>
            <a:endParaRPr lang="ru-RU" sz="15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8762" y="967925"/>
            <a:ext cx="34835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500" b="1" smtClean="0"/>
              <a:t>Достижение статуса инновационного университета на основе эффективной корпоративной системы менеджмента всех направлений деятельности.</a:t>
            </a:r>
            <a:endParaRPr lang="ru-RU" sz="15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9056" y="3596081"/>
            <a:ext cx="8617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smtClean="0"/>
              <a:t>- Компетентность</a:t>
            </a:r>
            <a:r>
              <a:rPr lang="ru-RU" b="1" dirty="0" smtClean="0"/>
              <a:t> 	         </a:t>
            </a:r>
            <a:r>
              <a:rPr lang="x-none" b="1" smtClean="0"/>
              <a:t>Солидарность</a:t>
            </a:r>
            <a:r>
              <a:rPr lang="ru-RU" b="1" dirty="0" smtClean="0"/>
              <a:t>            </a:t>
            </a:r>
            <a:r>
              <a:rPr lang="x-none" b="1" smtClean="0"/>
              <a:t>Транспарентность</a:t>
            </a:r>
            <a:r>
              <a:rPr lang="ru-RU" b="1" dirty="0" smtClean="0"/>
              <a:t>              </a:t>
            </a:r>
            <a:r>
              <a:rPr lang="x-none" b="1" smtClean="0"/>
              <a:t>Креативность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3" y="4649068"/>
            <a:ext cx="84014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600" b="1" smtClean="0"/>
              <a:t>КЭУ </a:t>
            </a:r>
            <a:r>
              <a:rPr lang="x-none" sz="1600" b="1"/>
              <a:t>готовит специалистов генерирующих инновационные преобразования в экономике </a:t>
            </a:r>
            <a:r>
              <a:rPr lang="ru-RU" sz="1600" b="1" dirty="0" smtClean="0"/>
              <a:t>      </a:t>
            </a:r>
            <a:r>
              <a:rPr lang="x-none" sz="1600" b="1" smtClean="0"/>
              <a:t>и </a:t>
            </a:r>
            <a:r>
              <a:rPr lang="x-none" sz="1600" b="1"/>
              <a:t>социальной сфере.</a:t>
            </a:r>
            <a:endParaRPr lang="ru-RU" sz="1600" b="1" dirty="0"/>
          </a:p>
          <a:p>
            <a:endParaRPr lang="ru-RU" sz="1600" b="1" dirty="0" smtClean="0"/>
          </a:p>
          <a:p>
            <a:r>
              <a:rPr lang="x-none" sz="1600" b="1" smtClean="0"/>
              <a:t>Информационно-образовательная </a:t>
            </a:r>
            <a:r>
              <a:rPr lang="x-none" sz="1600" b="1"/>
              <a:t>сфера КЭУ – основа развития и саморазвития студентов и профессорско-преподавательского состава университета.</a:t>
            </a:r>
            <a:endParaRPr lang="ru-RU" sz="1600" b="1" dirty="0"/>
          </a:p>
          <a:p>
            <a:endParaRPr lang="ru-RU" sz="1600" b="1" dirty="0" smtClean="0"/>
          </a:p>
          <a:p>
            <a:r>
              <a:rPr lang="x-none" sz="1600" b="1" smtClean="0"/>
              <a:t>Компетентность </a:t>
            </a:r>
            <a:r>
              <a:rPr lang="x-none" sz="1600" b="1"/>
              <a:t>и профессионализм профессорско-преподавательского состава КЭУ отвечает требованиям инновационного менеджмента и трансферта технологий</a:t>
            </a:r>
            <a:r>
              <a:rPr lang="x-none" sz="1600" b="1" smtClean="0"/>
              <a:t>.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6717" y="4077072"/>
            <a:ext cx="70629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000" b="1">
                <a:solidFill>
                  <a:schemeClr val="bg1"/>
                </a:solidFill>
              </a:rPr>
              <a:t>Ожидаемые результаты к 2020 году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68716" y="2861647"/>
            <a:ext cx="2494599" cy="55399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55806" y="2852936"/>
            <a:ext cx="2140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smtClean="0">
                <a:solidFill>
                  <a:schemeClr val="bg1"/>
                </a:solidFill>
              </a:rPr>
              <a:t>ЦЕННОСТИ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9056" y="3717032"/>
            <a:ext cx="127384" cy="127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451717" y="3717032"/>
            <a:ext cx="127384" cy="127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444616" y="3717032"/>
            <a:ext cx="127384" cy="127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16408" y="3717032"/>
            <a:ext cx="127384" cy="127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25144"/>
            <a:ext cx="95528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3907" y="5445224"/>
            <a:ext cx="95528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3637" y="6165304"/>
            <a:ext cx="95528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179512" y="856810"/>
            <a:ext cx="3289204" cy="2212150"/>
            <a:chOff x="179512" y="856810"/>
            <a:chExt cx="3289204" cy="2212150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179512" y="856810"/>
              <a:ext cx="0" cy="221215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79512" y="3068960"/>
              <a:ext cx="328920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 flipH="1">
            <a:off x="5796136" y="856810"/>
            <a:ext cx="3086426" cy="2212150"/>
            <a:chOff x="179512" y="856810"/>
            <a:chExt cx="3289204" cy="2212150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179512" y="856810"/>
              <a:ext cx="0" cy="221215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79512" y="3068960"/>
              <a:ext cx="328920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545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" y="0"/>
            <a:ext cx="9567963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18754"/>
            <a:ext cx="90730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Arial KZ" pitchFamily="34" charset="0"/>
                <a:ea typeface="Arial KZ" pitchFamily="34" charset="0"/>
              </a:rPr>
              <a:t>Модель системы внутреннего обеспечения качества</a:t>
            </a:r>
            <a:endParaRPr lang="ru-RU" sz="2500" b="1" dirty="0">
              <a:solidFill>
                <a:srgbClr val="C00000"/>
              </a:solidFill>
              <a:latin typeface="Arial KZ" pitchFamily="34" charset="0"/>
              <a:ea typeface="Arial KZ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37956271"/>
              </p:ext>
            </p:extLst>
          </p:nvPr>
        </p:nvGraphicFramePr>
        <p:xfrm>
          <a:off x="247650" y="619125"/>
          <a:ext cx="9029700" cy="6219825"/>
        </p:xfrm>
        <a:graphic>
          <a:graphicData uri="http://schemas.openxmlformats.org/presentationml/2006/ole">
            <p:oleObj spid="_x0000_s23554" name="Документ" r:id="rId5" imgW="9406280" imgH="6483312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878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1283</Words>
  <Application>Microsoft Office PowerPoint</Application>
  <PresentationFormat>Экран (4:3)</PresentationFormat>
  <Paragraphs>317</Paragraphs>
  <Slides>20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Документ</vt:lpstr>
      <vt:lpstr>Тема: «Система внутреннего обеспечения качества КЭУК»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Стандарт 9. Информирование общественности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Student</cp:lastModifiedBy>
  <cp:revision>187</cp:revision>
  <cp:lastPrinted>2018-03-16T11:32:03Z</cp:lastPrinted>
  <dcterms:created xsi:type="dcterms:W3CDTF">2018-03-12T11:08:28Z</dcterms:created>
  <dcterms:modified xsi:type="dcterms:W3CDTF">2018-04-25T08:49:20Z</dcterms:modified>
</cp:coreProperties>
</file>